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6" r:id="rId3"/>
    <p:sldMasterId id="2147483677" r:id="rId4"/>
    <p:sldMasterId id="2147483678" r:id="rId5"/>
    <p:sldMasterId id="214748367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6858000" cx="9144000"/>
  <p:notesSz cx="6858000" cy="9144000"/>
  <p:embeddedFontLst>
    <p:embeddedFont>
      <p:font typeface="PT Sans Caption"/>
      <p:regular r:id="rId29"/>
      <p:bold r:id="rId30"/>
    </p:embeddedFont>
    <p:embeddedFont>
      <p:font typeface="Droid Sans"/>
      <p:regular r:id="rId31"/>
      <p:bold r:id="rId32"/>
    </p:embeddedFont>
    <p:embeddedFont>
      <p:font typeface="Questrial"/>
      <p:regular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PTSansCaption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DroidSans-regular.fntdata"/><Relationship Id="rId30" Type="http://schemas.openxmlformats.org/officeDocument/2006/relationships/font" Target="fonts/PTSansCaption-bold.fntdata"/><Relationship Id="rId11" Type="http://schemas.openxmlformats.org/officeDocument/2006/relationships/slide" Target="slides/slide4.xml"/><Relationship Id="rId33" Type="http://schemas.openxmlformats.org/officeDocument/2006/relationships/font" Target="fonts/Questrial-regular.fntdata"/><Relationship Id="rId10" Type="http://schemas.openxmlformats.org/officeDocument/2006/relationships/slide" Target="slides/slide3.xml"/><Relationship Id="rId32" Type="http://schemas.openxmlformats.org/officeDocument/2006/relationships/font" Target="fonts/DroidSans-bold.fntdata"/><Relationship Id="rId13" Type="http://schemas.openxmlformats.org/officeDocument/2006/relationships/slide" Target="slides/slide6.xml"/><Relationship Id="rId35" Type="http://schemas.openxmlformats.org/officeDocument/2006/relationships/font" Target="fonts/OpenSans-bold.fntdata"/><Relationship Id="rId12" Type="http://schemas.openxmlformats.org/officeDocument/2006/relationships/slide" Target="slides/slide5.xml"/><Relationship Id="rId34" Type="http://schemas.openxmlformats.org/officeDocument/2006/relationships/font" Target="fonts/OpenSans-regular.fntdata"/><Relationship Id="rId15" Type="http://schemas.openxmlformats.org/officeDocument/2006/relationships/slide" Target="slides/slide8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7.xml"/><Relationship Id="rId36" Type="http://schemas.openxmlformats.org/officeDocument/2006/relationships/font" Target="fonts/OpenSans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rIns="89600" tIns="89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55423" y="685488"/>
            <a:ext cx="45471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6421" y="4344024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rIns="89600" tIns="89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55423" y="685488"/>
            <a:ext cx="45471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3429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Garamond"/>
              <a:buChar char="•"/>
              <a:defRPr/>
            </a:lvl1pPr>
            <a:lvl2pPr indent="-17462" lvl="1" marL="639762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•"/>
              <a:defRPr/>
            </a:lvl2pPr>
            <a:lvl3pPr indent="-26987" lvl="2" marL="1004887" rtl="0" algn="l">
              <a:spcBef>
                <a:spcPts val="360"/>
              </a:spcBef>
              <a:spcAft>
                <a:spcPts val="0"/>
              </a:spcAft>
              <a:buClr>
                <a:srgbClr val="D2CB6C"/>
              </a:buClr>
              <a:buFont typeface="Garamond"/>
              <a:buChar char="•"/>
              <a:defRPr/>
            </a:lvl3pPr>
            <a:lvl4pPr indent="-47625" lvl="3" marL="1279525" rtl="0" algn="l">
              <a:spcBef>
                <a:spcPts val="320"/>
              </a:spcBef>
              <a:spcAft>
                <a:spcPts val="0"/>
              </a:spcAft>
              <a:buClr>
                <a:srgbClr val="95A39D"/>
              </a:buClr>
              <a:buFont typeface="Garamond"/>
              <a:buChar char="•"/>
              <a:defRPr/>
            </a:lvl4pPr>
            <a:lvl5pPr indent="-55562" lvl="4" marL="1554162" rtl="0" algn="l">
              <a:spcBef>
                <a:spcPts val="280"/>
              </a:spcBef>
              <a:spcAft>
                <a:spcPts val="0"/>
              </a:spcAft>
              <a:buClr>
                <a:srgbClr val="C89F5D"/>
              </a:buClr>
              <a:buFont typeface="Garamond"/>
              <a:buChar char="•"/>
              <a:defRPr/>
            </a:lvl5pPr>
            <a:lvl6pPr indent="-10160" lvl="5" marL="1737360" rtl="0" algn="l">
              <a:spcBef>
                <a:spcPts val="280"/>
              </a:spcBef>
              <a:buClr>
                <a:schemeClr val="accent1"/>
              </a:buClr>
              <a:buFont typeface="Garamond"/>
              <a:buChar char="•"/>
              <a:defRPr/>
            </a:lvl6pPr>
            <a:lvl7pPr indent="-15239" lvl="6" marL="1920240" rtl="0" algn="l">
              <a:spcBef>
                <a:spcPts val="280"/>
              </a:spcBef>
              <a:buClr>
                <a:schemeClr val="accent2"/>
              </a:buClr>
              <a:buFont typeface="Garamond"/>
              <a:buChar char="•"/>
              <a:defRPr/>
            </a:lvl7pPr>
            <a:lvl8pPr indent="-7620" lvl="7" marL="2103120" rtl="0" algn="l">
              <a:spcBef>
                <a:spcPts val="280"/>
              </a:spcBef>
              <a:buClr>
                <a:schemeClr val="accent3"/>
              </a:buClr>
              <a:buFont typeface="Garamond"/>
              <a:buChar char="•"/>
              <a:defRPr/>
            </a:lvl8pPr>
            <a:lvl9pPr indent="-12700" lvl="8" marL="2286000" rtl="0" algn="l">
              <a:spcBef>
                <a:spcPts val="280"/>
              </a:spcBef>
              <a:buClr>
                <a:schemeClr val="accent4"/>
              </a:buClr>
              <a:buFont typeface="Garamond"/>
              <a:buChar char="•"/>
              <a:defRPr/>
            </a:lvl9pPr>
          </a:lstStyle>
          <a:p/>
        </p:txBody>
      </p:sp>
      <p:sp>
        <p:nvSpPr>
          <p:cNvPr id="61" name="Shape 61"/>
          <p:cNvSpPr/>
          <p:nvPr>
            <p:ph idx="12" type="sldNum"/>
          </p:nvPr>
        </p:nvSpPr>
        <p:spPr>
          <a:xfrm>
            <a:off x="8531225" y="5648325"/>
            <a:ext cx="549300" cy="3969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/>
          <p:nvPr>
            <p:ph idx="11" type="ftr"/>
          </p:nvPr>
        </p:nvSpPr>
        <p:spPr>
          <a:xfrm rot="-5400000">
            <a:off x="7587424" y="4048912"/>
            <a:ext cx="23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 rot="-5400000">
            <a:off x="7551725" y="1646248"/>
            <a:ext cx="243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ctrTitle"/>
          </p:nvPr>
        </p:nvSpPr>
        <p:spPr>
          <a:xfrm>
            <a:off x="685800" y="2111123"/>
            <a:ext cx="7772400" cy="1546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subTitle"/>
          </p:nvPr>
        </p:nvSpPr>
        <p:spPr>
          <a:xfrm>
            <a:off x="2133600" y="3505200"/>
            <a:ext cx="510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lnSpc>
                <a:spcPct val="100000"/>
              </a:lnSpc>
              <a:spcBef>
                <a:spcPts val="480"/>
              </a:spcBef>
              <a:buClr>
                <a:srgbClr val="7F7F7F"/>
              </a:buClr>
              <a:buFont typeface="Questrial"/>
              <a:buChar char="•"/>
              <a:defRPr/>
            </a:lvl1pPr>
            <a:lvl2pPr indent="-184150" lvl="1" marL="74295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o"/>
              <a:defRPr/>
            </a:lvl2pPr>
            <a:lvl3pPr indent="-127000" lvl="2" marL="114300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3pPr>
            <a:lvl4pPr indent="-127000" lvl="3" marL="160020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o"/>
              <a:defRPr/>
            </a:lvl4pPr>
            <a:lvl5pPr indent="-127000" lvl="4" marL="205740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5pPr>
            <a:lvl6pPr indent="-127000" lvl="5" marL="251460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6pPr>
            <a:lvl7pPr indent="-127000" lvl="6" marL="342900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7pPr>
            <a:lvl8pPr indent="-127000" lvl="7" marL="480060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8pPr>
            <a:lvl9pPr indent="-127000" lvl="8" marL="662940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9pPr>
          </a:lstStyle>
          <a:p/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914400" lvl="0" marL="914400" rtl="0" algn="ctr">
              <a:lnSpc>
                <a:spcPct val="107407"/>
              </a:lnSpc>
              <a:spcBef>
                <a:spcPts val="0"/>
              </a:spcBef>
              <a:defRPr/>
            </a:lvl1pPr>
            <a:lvl2pPr indent="-914400" lvl="1" marL="914400" rtl="0" algn="ctr">
              <a:lnSpc>
                <a:spcPct val="107407"/>
              </a:lnSpc>
              <a:spcBef>
                <a:spcPts val="0"/>
              </a:spcBef>
              <a:defRPr/>
            </a:lvl2pPr>
            <a:lvl3pPr indent="-914400" lvl="2" marL="914400" rtl="0" algn="ctr">
              <a:lnSpc>
                <a:spcPct val="107407"/>
              </a:lnSpc>
              <a:spcBef>
                <a:spcPts val="0"/>
              </a:spcBef>
              <a:defRPr/>
            </a:lvl3pPr>
            <a:lvl4pPr indent="-914400" lvl="3" marL="914400" rtl="0" algn="ctr">
              <a:lnSpc>
                <a:spcPct val="107407"/>
              </a:lnSpc>
              <a:spcBef>
                <a:spcPts val="0"/>
              </a:spcBef>
              <a:defRPr/>
            </a:lvl4pPr>
            <a:lvl5pPr indent="-914400" lvl="4" marL="914400" rtl="0" algn="ctr">
              <a:lnSpc>
                <a:spcPct val="107407"/>
              </a:lnSpc>
              <a:spcBef>
                <a:spcPts val="0"/>
              </a:spcBef>
              <a:defRPr/>
            </a:lvl5pPr>
            <a:lvl6pPr indent="-914400" lvl="5" marL="914400" rtl="0" algn="ctr">
              <a:lnSpc>
                <a:spcPct val="107407"/>
              </a:lnSpc>
              <a:spcBef>
                <a:spcPts val="0"/>
              </a:spcBef>
              <a:defRPr/>
            </a:lvl6pPr>
            <a:lvl7pPr indent="-914400" lvl="6" marL="914400" rtl="0" algn="ctr">
              <a:lnSpc>
                <a:spcPct val="107407"/>
              </a:lnSpc>
              <a:spcBef>
                <a:spcPts val="0"/>
              </a:spcBef>
              <a:defRPr/>
            </a:lvl7pPr>
            <a:lvl8pPr indent="-914400" lvl="7" marL="914400" rtl="0" algn="ctr">
              <a:lnSpc>
                <a:spcPct val="107407"/>
              </a:lnSpc>
              <a:spcBef>
                <a:spcPts val="0"/>
              </a:spcBef>
              <a:defRPr/>
            </a:lvl8pPr>
            <a:lvl9pPr indent="-914400" lvl="8" marL="914400" rtl="0" algn="ctr">
              <a:lnSpc>
                <a:spcPct val="107407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lnSpc>
                <a:spcPct val="100000"/>
              </a:lnSpc>
              <a:spcBef>
                <a:spcPts val="480"/>
              </a:spcBef>
              <a:buClr>
                <a:srgbClr val="7F7F7F"/>
              </a:buClr>
              <a:buFont typeface="Questrial"/>
              <a:buChar char="•"/>
              <a:defRPr/>
            </a:lvl1pPr>
            <a:lvl2pPr indent="-184150" lvl="1" marL="74295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o"/>
              <a:defRPr/>
            </a:lvl2pPr>
            <a:lvl3pPr indent="-127000" lvl="2" marL="114300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3pPr>
            <a:lvl4pPr indent="-127000" lvl="3" marL="160020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o"/>
              <a:defRPr/>
            </a:lvl4pPr>
            <a:lvl5pPr indent="-127000" lvl="4" marL="205740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5pPr>
            <a:lvl6pPr indent="-127000" lvl="5" marL="251460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6pPr>
            <a:lvl7pPr indent="-127000" lvl="6" marL="342900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7pPr>
            <a:lvl8pPr indent="-127000" lvl="7" marL="480060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8pPr>
            <a:lvl9pPr indent="-127000" lvl="8" marL="662940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6362700" y="6356350"/>
            <a:ext cx="208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658812" y="6356350"/>
            <a:ext cx="2847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543925" y="6356350"/>
            <a:ext cx="56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ctrTitle"/>
          </p:nvPr>
        </p:nvSpPr>
        <p:spPr>
          <a:xfrm>
            <a:off x="685800" y="2111123"/>
            <a:ext cx="7772400" cy="1546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Font typeface="PT Sans Caption"/>
              <a:defRPr b="0">
                <a:latin typeface="PT Sans Caption"/>
                <a:ea typeface="PT Sans Caption"/>
                <a:cs typeface="PT Sans Caption"/>
                <a:sym typeface="PT Sans Caption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74637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34290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Garamond"/>
              <a:buChar char="•"/>
              <a:defRPr/>
            </a:lvl1pPr>
            <a:lvl2pPr indent="-17462" lvl="1" marL="639762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Garamond"/>
              <a:buChar char="•"/>
              <a:defRPr/>
            </a:lvl2pPr>
            <a:lvl3pPr indent="-26987" lvl="2" marL="1004887" rtl="0" algn="l">
              <a:spcBef>
                <a:spcPts val="360"/>
              </a:spcBef>
              <a:spcAft>
                <a:spcPts val="0"/>
              </a:spcAft>
              <a:buClr>
                <a:srgbClr val="D2CB6C"/>
              </a:buClr>
              <a:buFont typeface="Garamond"/>
              <a:buChar char="•"/>
              <a:defRPr/>
            </a:lvl3pPr>
            <a:lvl4pPr indent="-47625" lvl="3" marL="1279525" rtl="0" algn="l">
              <a:spcBef>
                <a:spcPts val="320"/>
              </a:spcBef>
              <a:spcAft>
                <a:spcPts val="0"/>
              </a:spcAft>
              <a:buClr>
                <a:srgbClr val="95A39D"/>
              </a:buClr>
              <a:buFont typeface="Garamond"/>
              <a:buChar char="•"/>
              <a:defRPr/>
            </a:lvl4pPr>
            <a:lvl5pPr indent="-55562" lvl="4" marL="1554162" rtl="0" algn="l">
              <a:spcBef>
                <a:spcPts val="280"/>
              </a:spcBef>
              <a:spcAft>
                <a:spcPts val="0"/>
              </a:spcAft>
              <a:buClr>
                <a:srgbClr val="C89F5D"/>
              </a:buClr>
              <a:buFont typeface="Garamond"/>
              <a:buChar char="•"/>
              <a:defRPr/>
            </a:lvl5pPr>
            <a:lvl6pPr indent="-10160" lvl="5" marL="1737360" rtl="0" algn="l">
              <a:spcBef>
                <a:spcPts val="280"/>
              </a:spcBef>
              <a:buClr>
                <a:schemeClr val="accent1"/>
              </a:buClr>
              <a:buFont typeface="Garamond"/>
              <a:buChar char="•"/>
              <a:defRPr/>
            </a:lvl6pPr>
            <a:lvl7pPr indent="-15239" lvl="6" marL="1920240" rtl="0" algn="l">
              <a:spcBef>
                <a:spcPts val="280"/>
              </a:spcBef>
              <a:buClr>
                <a:schemeClr val="accent2"/>
              </a:buClr>
              <a:buFont typeface="Garamond"/>
              <a:buChar char="•"/>
              <a:defRPr/>
            </a:lvl7pPr>
            <a:lvl8pPr indent="-7620" lvl="7" marL="2103120" rtl="0" algn="l">
              <a:spcBef>
                <a:spcPts val="280"/>
              </a:spcBef>
              <a:buClr>
                <a:schemeClr val="accent3"/>
              </a:buClr>
              <a:buFont typeface="Garamond"/>
              <a:buChar char="•"/>
              <a:defRPr/>
            </a:lvl8pPr>
            <a:lvl9pPr indent="-12700" lvl="8" marL="2286000" rtl="0" algn="l">
              <a:spcBef>
                <a:spcPts val="280"/>
              </a:spcBef>
              <a:buClr>
                <a:schemeClr val="accent4"/>
              </a:buClr>
              <a:buFont typeface="Garamond"/>
              <a:buChar char="•"/>
              <a:defRPr/>
            </a:lvl9pPr>
          </a:lstStyle>
          <a:p/>
        </p:txBody>
      </p:sp>
      <p:sp>
        <p:nvSpPr>
          <p:cNvPr id="124" name="Shape 124"/>
          <p:cNvSpPr/>
          <p:nvPr>
            <p:ph idx="12" type="sldNum"/>
          </p:nvPr>
        </p:nvSpPr>
        <p:spPr>
          <a:xfrm>
            <a:off x="8531225" y="5648325"/>
            <a:ext cx="549300" cy="396900"/>
          </a:xfrm>
          <a:prstGeom prst="bracketPair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ymbo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 rot="-5400000">
            <a:off x="7587424" y="4048912"/>
            <a:ext cx="23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 rot="-5400000">
            <a:off x="7551725" y="1646248"/>
            <a:ext cx="243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subTitle"/>
          </p:nvPr>
        </p:nvSpPr>
        <p:spPr>
          <a:xfrm>
            <a:off x="2133600" y="3505200"/>
            <a:ext cx="5105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lnSpc>
                <a:spcPct val="100000"/>
              </a:lnSpc>
              <a:spcBef>
                <a:spcPts val="480"/>
              </a:spcBef>
              <a:buClr>
                <a:srgbClr val="7F7F7F"/>
              </a:buClr>
              <a:buFont typeface="Questrial"/>
              <a:buChar char="•"/>
              <a:defRPr/>
            </a:lvl1pPr>
            <a:lvl2pPr indent="-184150" lvl="1" marL="74295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o"/>
              <a:defRPr/>
            </a:lvl2pPr>
            <a:lvl3pPr indent="-127000" lvl="2" marL="114300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3pPr>
            <a:lvl4pPr indent="-127000" lvl="3" marL="160020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o"/>
              <a:defRPr/>
            </a:lvl4pPr>
            <a:lvl5pPr indent="-127000" lvl="4" marL="205740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5pPr>
            <a:lvl6pPr indent="-127000" lvl="5" marL="251460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6pPr>
            <a:lvl7pPr indent="-127000" lvl="6" marL="342900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7pPr>
            <a:lvl8pPr indent="-127000" lvl="7" marL="480060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8pPr>
            <a:lvl9pPr indent="-127000" lvl="8" marL="6629400" marR="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9pPr>
          </a:lstStyle>
          <a:p/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914400" lvl="0" marL="914400" rtl="0" algn="ctr">
              <a:lnSpc>
                <a:spcPct val="107407"/>
              </a:lnSpc>
              <a:spcBef>
                <a:spcPts val="0"/>
              </a:spcBef>
              <a:defRPr/>
            </a:lvl1pPr>
            <a:lvl2pPr indent="-914400" lvl="1" marL="914400" rtl="0" algn="ctr">
              <a:lnSpc>
                <a:spcPct val="107407"/>
              </a:lnSpc>
              <a:spcBef>
                <a:spcPts val="0"/>
              </a:spcBef>
              <a:defRPr/>
            </a:lvl2pPr>
            <a:lvl3pPr indent="-914400" lvl="2" marL="914400" rtl="0" algn="ctr">
              <a:lnSpc>
                <a:spcPct val="107407"/>
              </a:lnSpc>
              <a:spcBef>
                <a:spcPts val="0"/>
              </a:spcBef>
              <a:defRPr/>
            </a:lvl3pPr>
            <a:lvl4pPr indent="-914400" lvl="3" marL="914400" rtl="0" algn="ctr">
              <a:lnSpc>
                <a:spcPct val="107407"/>
              </a:lnSpc>
              <a:spcBef>
                <a:spcPts val="0"/>
              </a:spcBef>
              <a:defRPr/>
            </a:lvl4pPr>
            <a:lvl5pPr indent="-914400" lvl="4" marL="914400" rtl="0" algn="ctr">
              <a:lnSpc>
                <a:spcPct val="107407"/>
              </a:lnSpc>
              <a:spcBef>
                <a:spcPts val="0"/>
              </a:spcBef>
              <a:defRPr/>
            </a:lvl5pPr>
            <a:lvl6pPr indent="-914400" lvl="5" marL="914400" rtl="0" algn="ctr">
              <a:lnSpc>
                <a:spcPct val="107407"/>
              </a:lnSpc>
              <a:spcBef>
                <a:spcPts val="0"/>
              </a:spcBef>
              <a:defRPr/>
            </a:lvl6pPr>
            <a:lvl7pPr indent="-914400" lvl="6" marL="914400" rtl="0" algn="ctr">
              <a:lnSpc>
                <a:spcPct val="107407"/>
              </a:lnSpc>
              <a:spcBef>
                <a:spcPts val="0"/>
              </a:spcBef>
              <a:defRPr/>
            </a:lvl7pPr>
            <a:lvl8pPr indent="-914400" lvl="7" marL="914400" rtl="0" algn="ctr">
              <a:lnSpc>
                <a:spcPct val="107407"/>
              </a:lnSpc>
              <a:spcBef>
                <a:spcPts val="0"/>
              </a:spcBef>
              <a:defRPr/>
            </a:lvl8pPr>
            <a:lvl9pPr indent="-914400" lvl="8" marL="914400" rtl="0" algn="ctr">
              <a:lnSpc>
                <a:spcPct val="107407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rtl="0" algn="l">
              <a:lnSpc>
                <a:spcPct val="100000"/>
              </a:lnSpc>
              <a:spcBef>
                <a:spcPts val="480"/>
              </a:spcBef>
              <a:buClr>
                <a:srgbClr val="7F7F7F"/>
              </a:buClr>
              <a:buFont typeface="Questrial"/>
              <a:buChar char="•"/>
              <a:defRPr/>
            </a:lvl1pPr>
            <a:lvl2pPr indent="-184150" lvl="1" marL="74295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o"/>
              <a:defRPr/>
            </a:lvl2pPr>
            <a:lvl3pPr indent="-127000" lvl="2" marL="114300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3pPr>
            <a:lvl4pPr indent="-127000" lvl="3" marL="160020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o"/>
              <a:defRPr/>
            </a:lvl4pPr>
            <a:lvl5pPr indent="-127000" lvl="4" marL="205740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5pPr>
            <a:lvl6pPr indent="-127000" lvl="5" marL="251460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6pPr>
            <a:lvl7pPr indent="-127000" lvl="6" marL="342900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7pPr>
            <a:lvl8pPr indent="-127000" lvl="7" marL="480060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8pPr>
            <a:lvl9pPr indent="-127000" lvl="8" marL="6629400" rtl="0" algn="l">
              <a:lnSpc>
                <a:spcPct val="100000"/>
              </a:lnSpc>
              <a:spcBef>
                <a:spcPts val="320"/>
              </a:spcBef>
              <a:buClr>
                <a:srgbClr val="7F7F7F"/>
              </a:buClr>
              <a:buFont typeface="Questrial"/>
              <a:buChar char="•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362700" y="6356350"/>
            <a:ext cx="20858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43925" y="6356350"/>
            <a:ext cx="5618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1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ctrTitle"/>
          </p:nvPr>
        </p:nvSpPr>
        <p:spPr>
          <a:xfrm>
            <a:off x="685800" y="2111123"/>
            <a:ext cx="7772400" cy="1546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2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2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0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Relationship Id="rId4" Type="http://schemas.openxmlformats.org/officeDocument/2006/relationships/image" Target="../media/image11.png"/><Relationship Id="rId5" Type="http://schemas.openxmlformats.org/officeDocument/2006/relationships/image" Target="../media/image0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0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mfranke@relatrix.com" TargetMode="External"/><Relationship Id="rId4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09.jpg"/><Relationship Id="rId5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8.jpg"/><Relationship Id="rId5" Type="http://schemas.openxmlformats.org/officeDocument/2006/relationships/image" Target="../media/image07.jpg"/><Relationship Id="rId6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0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rix-2-400w.png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1659900" y="4492425"/>
            <a:ext cx="58242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ctr">
              <a:spcBef>
                <a:spcPts val="480"/>
              </a:spcBef>
              <a:buNone/>
            </a:pPr>
            <a:r>
              <a:rPr lang="en-US" sz="2400">
                <a:solidFill>
                  <a:srgbClr val="9E9C97"/>
                </a:solidFill>
                <a:latin typeface="Verdana"/>
                <a:ea typeface="Verdana"/>
                <a:cs typeface="Verdana"/>
                <a:sym typeface="Verdana"/>
              </a:rPr>
              <a:t>Administrator Introductory Training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921950" y="3075325"/>
            <a:ext cx="5300100" cy="12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Garamond"/>
              <a:buNone/>
            </a:pPr>
            <a:r>
              <a:rPr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Matching School Needs and Partner Resources</a:t>
            </a:r>
          </a:p>
        </p:txBody>
      </p:sp>
      <p:pic>
        <p:nvPicPr>
          <p:cNvPr descr="EZPartner-300W.png"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2025" y="1568475"/>
            <a:ext cx="5299961" cy="114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0" y="0"/>
            <a:ext cx="91440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675" lvl="0" marL="3206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Once A Partner Registers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6858000" y="1279504"/>
            <a:ext cx="1981200" cy="4440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E6842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New partners displayed on front page of directory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Browse by business name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u="none" cap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Filter by School or Program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Track active offers from business &amp; employees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675" y="1279500"/>
            <a:ext cx="5862226" cy="44403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Relatrix-2-400w.png"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0" y="0"/>
            <a:ext cx="91440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914400" lvl="0" marL="91440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Tips For Administering Partners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898875" y="1265075"/>
            <a:ext cx="7787999" cy="459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Go To </a:t>
            </a:r>
            <a:r>
              <a:rPr b="1" i="1" lang="en-US" sz="24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Admin &gt; Partner Mgt &gt; Partners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Open Sans"/>
              <a:buChar char="●"/>
            </a:pPr>
            <a:r>
              <a:rPr lang="en-US" sz="24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Update/add details to Partner Profile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Open Sans"/>
              <a:buChar char="●"/>
            </a:pPr>
            <a:r>
              <a:rPr lang="en-US" sz="24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Assign to Schools or Programs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Font typeface="Open Sans"/>
              <a:buChar char="●"/>
            </a:pPr>
            <a:r>
              <a:rPr lang="en-US" sz="24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Replacement Partner Contact must have an existing User record </a:t>
            </a:r>
            <a:r>
              <a:rPr i="1" lang="en-US" sz="2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(Create an employee record and then assign as Partner Contact)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</p:txBody>
      </p:sp>
      <p:pic>
        <p:nvPicPr>
          <p:cNvPr descr="Relatrix-2-400w.png"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0" y="0"/>
            <a:ext cx="91440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675" lvl="0" marL="3206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Sign Up Partner </a:t>
            </a: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Employees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6705600" y="1542750"/>
            <a:ext cx="1981200" cy="38958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E6842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Register employees after establishing a directory of partners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Associate employees with their business employer for browsing and tracking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Activate account to post offers and contact school staff posting requests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5381" l="13497" r="27265" t="16561"/>
          <a:stretch/>
        </p:blipFill>
        <p:spPr>
          <a:xfrm>
            <a:off x="649775" y="1542750"/>
            <a:ext cx="5486400" cy="38958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Relatrix-2-400w.png"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914400" lvl="0" marL="914400" marR="0" rtl="0" algn="ctr">
              <a:lnSpc>
                <a:spcPct val="14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Tips For Signing Up Employees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898875" y="1265075"/>
            <a:ext cx="7787999" cy="459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Employees either select an Active Partner or sign up as UNAFFILIATED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Employees receive activation email or it is sent to EZPartner Administrator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Once activated employees can create offers and respond to requests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</p:txBody>
      </p:sp>
      <p:pic>
        <p:nvPicPr>
          <p:cNvPr descr="Relatrix-2-400w.png"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0" y="0"/>
            <a:ext cx="91440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675" lvl="0" marL="3206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Offer </a:t>
            </a: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Resources To Schools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6834200" y="1142977"/>
            <a:ext cx="2151600" cy="45123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Filter offers by partner, category or expiration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u="none" cap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Create new offers as a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 business or employee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u="none" cap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Contact offeror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 email a friend, or share on social me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dia</a:t>
            </a:r>
          </a:p>
        </p:txBody>
      </p:sp>
      <p:pic>
        <p:nvPicPr>
          <p:cNvPr descr="Relatrix-2-400w.png"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tiveOffers.png" id="260" name="Shape 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999" y="1142999"/>
            <a:ext cx="6078400" cy="4512399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0" y="0"/>
            <a:ext cx="91440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914400" lvl="0" marL="91440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Tips For Administering Offers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898875" y="1265075"/>
            <a:ext cx="7787999" cy="459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Font typeface="Open Sans"/>
              <a:buChar char="●"/>
            </a:pPr>
            <a:r>
              <a:rPr lang="en-US" sz="24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Go To </a:t>
            </a:r>
            <a:r>
              <a:rPr b="1" i="1" lang="en-US" sz="24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Admin &gt; Partner Mgt &gt; Offers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Font typeface="Open Sans"/>
              <a:buChar char="●"/>
            </a:pPr>
            <a:r>
              <a:rPr lang="en-US" sz="24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Filter by partner, type or date</a:t>
            </a:r>
          </a:p>
          <a:p>
            <a:pPr indent="-381000" lvl="0" marL="457200" rtl="0">
              <a:lnSpc>
                <a:spcPct val="150000"/>
              </a:lnSpc>
              <a:spcBef>
                <a:spcPts val="1000"/>
              </a:spcBef>
              <a:buClr>
                <a:srgbClr val="999999"/>
              </a:buClr>
              <a:buSzPct val="100000"/>
              <a:buFont typeface="Open Sans"/>
              <a:buChar char="●"/>
            </a:pPr>
            <a:r>
              <a:rPr lang="en-US" sz="24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Extend, Close or Delete offers</a:t>
            </a:r>
          </a:p>
          <a:p>
            <a:pPr indent="-381000" lvl="0" marL="457200" rtl="0">
              <a:lnSpc>
                <a:spcPct val="150000"/>
              </a:lnSpc>
              <a:spcBef>
                <a:spcPts val="1000"/>
              </a:spcBef>
              <a:buClr>
                <a:srgbClr val="999999"/>
              </a:buClr>
              <a:buSzPct val="100000"/>
              <a:buFont typeface="Open Sans"/>
              <a:buChar char="●"/>
            </a:pPr>
            <a:r>
              <a:rPr lang="en-US" sz="24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Record outcomes</a:t>
            </a:r>
          </a:p>
          <a:p>
            <a:pPr indent="-381000" lvl="0" marL="457200" rtl="0">
              <a:lnSpc>
                <a:spcPct val="150000"/>
              </a:lnSpc>
              <a:spcBef>
                <a:spcPts val="1000"/>
              </a:spcBef>
              <a:buClr>
                <a:srgbClr val="999999"/>
              </a:buClr>
              <a:buSzPct val="100000"/>
              <a:buFont typeface="Open Sans"/>
              <a:buChar char="●"/>
            </a:pPr>
            <a:r>
              <a:rPr lang="en-US" sz="24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From Action list</a:t>
            </a:r>
            <a:r>
              <a:rPr b="1" lang="en-US" sz="24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Send Notice</a:t>
            </a:r>
            <a:r>
              <a:rPr lang="en-US" sz="24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to Offer Contacts</a:t>
            </a:r>
          </a:p>
        </p:txBody>
      </p:sp>
      <p:pic>
        <p:nvPicPr>
          <p:cNvPr descr="Relatrix-2-400w.png"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0" y="0"/>
            <a:ext cx="91440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675" lvl="0" marL="3206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Respond </a:t>
            </a: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chool </a:t>
            </a: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equests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6672275" y="1611300"/>
            <a:ext cx="2014500" cy="40026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E6842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School staff create requests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u="none" cap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Filter request list by school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category or expiration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u="none" cap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Contact teacher or admin to offer assistance</a:t>
            </a:r>
          </a:p>
        </p:txBody>
      </p:sp>
      <p:pic>
        <p:nvPicPr>
          <p:cNvPr descr="Relatrix-2-400w.png"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hoolRequests.png" id="275" name="Shape 275"/>
          <p:cNvPicPr preferRelativeResize="0"/>
          <p:nvPr/>
        </p:nvPicPr>
        <p:blipFill rotWithShape="1">
          <a:blip r:embed="rId4">
            <a:alphaModFix/>
          </a:blip>
          <a:srcRect b="26019" l="0" r="0" t="0"/>
          <a:stretch/>
        </p:blipFill>
        <p:spPr>
          <a:xfrm>
            <a:off x="1135300" y="1611300"/>
            <a:ext cx="5065925" cy="40026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0" y="0"/>
            <a:ext cx="91440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914400" lvl="0" marL="91440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Tips For Administering Requests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898875" y="1265075"/>
            <a:ext cx="7787999" cy="459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Go To </a:t>
            </a:r>
            <a:r>
              <a:rPr b="1" lang="en-US" sz="2400">
                <a:solidFill>
                  <a:srgbClr val="999999"/>
                </a:solidFill>
              </a:rPr>
              <a:t>Admin &gt; Partner Mgt &gt; Requests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b="1" lang="en-US" sz="2400">
                <a:solidFill>
                  <a:srgbClr val="999999"/>
                </a:solidFill>
              </a:rPr>
              <a:t>Category Coordinators</a:t>
            </a:r>
            <a:r>
              <a:rPr lang="en-US" sz="2400">
                <a:solidFill>
                  <a:srgbClr val="999999"/>
                </a:solidFill>
              </a:rPr>
              <a:t> can be notified of new requests</a:t>
            </a:r>
          </a:p>
          <a:p>
            <a:pPr indent="-381000" lvl="0" marL="457200" rtl="0">
              <a:lnSpc>
                <a:spcPct val="100000"/>
              </a:lnSpc>
              <a:spcBef>
                <a:spcPts val="100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Filter requests by school, type or date</a:t>
            </a:r>
          </a:p>
          <a:p>
            <a:pPr indent="-381000" lvl="0" marL="457200" rtl="0">
              <a:lnSpc>
                <a:spcPct val="100000"/>
              </a:lnSpc>
              <a:spcBef>
                <a:spcPts val="100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Send expiration or close reminders </a:t>
            </a:r>
          </a:p>
          <a:p>
            <a:pPr indent="-381000" lvl="0" marL="457200" rtl="0">
              <a:lnSpc>
                <a:spcPct val="150000"/>
              </a:lnSpc>
              <a:spcBef>
                <a:spcPts val="100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Record Outcomes and Close requests</a:t>
            </a:r>
          </a:p>
          <a:p>
            <a:pPr indent="-381000" lvl="0" marL="457200" rtl="0">
              <a:lnSpc>
                <a:spcPct val="100000"/>
              </a:lnSpc>
              <a:spcBef>
                <a:spcPts val="100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From Action list </a:t>
            </a:r>
            <a:r>
              <a:rPr b="1" lang="en-US" sz="2400">
                <a:solidFill>
                  <a:srgbClr val="999999"/>
                </a:solidFill>
              </a:rPr>
              <a:t>Send Notice</a:t>
            </a:r>
            <a:r>
              <a:rPr lang="en-US" sz="2400">
                <a:solidFill>
                  <a:srgbClr val="999999"/>
                </a:solidFill>
              </a:rPr>
              <a:t> to request contacts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</p:txBody>
      </p:sp>
      <p:pic>
        <p:nvPicPr>
          <p:cNvPr descr="Relatrix-2-400w.png"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0" y="0"/>
            <a:ext cx="91440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675" lvl="0" marL="3206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Record </a:t>
            </a: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utcomes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6576675" y="1415805"/>
            <a:ext cx="2057400" cy="4692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E6842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Track successful completion of activity for offers or requests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Gather quantitative feedback on students, staff, hours and 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donations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Include qualitative feedback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b="8667" l="0" r="0" t="0"/>
          <a:stretch/>
        </p:blipFill>
        <p:spPr>
          <a:xfrm>
            <a:off x="770699" y="1415825"/>
            <a:ext cx="5450324" cy="50513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Relatrix-2-400w.png" id="290" name="Shape 2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0" y="0"/>
            <a:ext cx="91440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914400" lvl="0" marL="91440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Tips For Recording Outcomes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898875" y="1265075"/>
            <a:ext cx="7787999" cy="459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Match </a:t>
            </a:r>
            <a:r>
              <a:rPr lang="en-US" sz="2400">
                <a:solidFill>
                  <a:srgbClr val="999999"/>
                </a:solidFill>
              </a:rPr>
              <a:t>one or multiple partners/schools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Record Students involved, Staff development, plus Volunteer and Donations made</a:t>
            </a:r>
          </a:p>
          <a:p>
            <a:pPr indent="-381000" lvl="0" marL="457200" rtl="0">
              <a:lnSpc>
                <a:spcPct val="150000"/>
              </a:lnSpc>
              <a:spcBef>
                <a:spcPts val="100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Save results or Close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</p:txBody>
      </p:sp>
      <p:pic>
        <p:nvPicPr>
          <p:cNvPr descr="Relatrix-2-400w.png"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494875" y="1143000"/>
            <a:ext cx="7997100" cy="4191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x="457200" y="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675" lvl="0" marL="3206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u="none" cap="none" strike="noStrike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EZPartner </a:t>
            </a:r>
            <a:r>
              <a:rPr b="0" lang="en-US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I</a:t>
            </a:r>
            <a:r>
              <a:rPr b="0" i="0" lang="en-US" u="none" cap="none" strike="noStrike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n </a:t>
            </a:r>
            <a:r>
              <a:rPr b="0" lang="en-US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C</a:t>
            </a:r>
            <a:r>
              <a:rPr b="0" i="0" lang="en-US" u="none" cap="none" strike="noStrike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ontext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857200" y="5410200"/>
            <a:ext cx="3573300" cy="13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Questrial"/>
              <a:buChar char="➔"/>
            </a:pPr>
            <a:r>
              <a:rPr b="0" i="0" lang="en-US" sz="18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Background Checks 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Questrial"/>
              <a:buChar char="➔"/>
            </a:pPr>
            <a:r>
              <a:rPr lang="en-US" sz="1800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Notify About </a:t>
            </a:r>
            <a:r>
              <a:rPr b="0" i="0" lang="en-US" sz="18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School </a:t>
            </a:r>
            <a:r>
              <a:rPr lang="en-US" sz="1800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Events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Questrial"/>
              <a:buChar char="➔"/>
            </a:pPr>
            <a:r>
              <a:rPr lang="en-US" sz="1800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Campus S</a:t>
            </a:r>
            <a:r>
              <a:rPr b="0" i="0" lang="en-US" sz="18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ign-</a:t>
            </a:r>
            <a:r>
              <a:rPr lang="en-US" sz="1800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I</a:t>
            </a:r>
            <a:r>
              <a:rPr b="0" i="0" lang="en-US" sz="18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n 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Questrial"/>
              <a:buChar char="➔"/>
            </a:pPr>
            <a:r>
              <a:rPr lang="en-US" sz="1800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Report Hours By Partner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689000" y="5410200"/>
            <a:ext cx="3352800" cy="13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Questrial"/>
              <a:buChar char="➔"/>
            </a:pPr>
            <a:r>
              <a:rPr b="0" i="0" lang="en-US" sz="18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Partner Newsletter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Questrial"/>
              <a:buChar char="➔"/>
            </a:pPr>
            <a:r>
              <a:rPr b="0" i="0" lang="en-US" sz="18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EZPartner docs library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Questrial"/>
              <a:buChar char="➔"/>
            </a:pPr>
            <a:r>
              <a:rPr b="0" i="0" lang="en-US" sz="18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Event calendar &amp; FAQs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Questrial"/>
              <a:buChar char="➔"/>
            </a:pPr>
            <a:r>
              <a:rPr b="0" i="0" lang="en-US" sz="18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Survey feedback &amp; forms</a:t>
            </a:r>
          </a:p>
        </p:txBody>
      </p:sp>
      <p:cxnSp>
        <p:nvCxnSpPr>
          <p:cNvPr id="143" name="Shape 143"/>
          <p:cNvCxnSpPr>
            <a:stCxn id="144" idx="1"/>
            <a:endCxn id="145" idx="0"/>
          </p:cNvCxnSpPr>
          <p:nvPr/>
        </p:nvCxnSpPr>
        <p:spPr>
          <a:xfrm flipH="1">
            <a:off x="2233800" y="2227881"/>
            <a:ext cx="453300" cy="1353600"/>
          </a:xfrm>
          <a:prstGeom prst="bentConnector2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triangle"/>
            <a:tailEnd len="lg" w="lg" type="triangle"/>
          </a:ln>
        </p:spPr>
      </p:cxnSp>
      <p:cxnSp>
        <p:nvCxnSpPr>
          <p:cNvPr id="146" name="Shape 146"/>
          <p:cNvCxnSpPr>
            <a:stCxn id="147" idx="0"/>
            <a:endCxn id="144" idx="3"/>
          </p:cNvCxnSpPr>
          <p:nvPr/>
        </p:nvCxnSpPr>
        <p:spPr>
          <a:xfrm flipH="1" rot="5400000">
            <a:off x="5375049" y="2607831"/>
            <a:ext cx="1376400" cy="616500"/>
          </a:xfrm>
          <a:prstGeom prst="bentConnector2">
            <a:avLst/>
          </a:prstGeom>
          <a:noFill/>
          <a:ln cap="flat" cmpd="sng" w="38100">
            <a:solidFill>
              <a:srgbClr val="B7B7B7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148" name="Shape 148"/>
          <p:cNvSpPr txBox="1"/>
          <p:nvPr/>
        </p:nvSpPr>
        <p:spPr>
          <a:xfrm>
            <a:off x="6519600" y="1797837"/>
            <a:ext cx="1699800" cy="814500"/>
          </a:xfrm>
          <a:prstGeom prst="rect">
            <a:avLst/>
          </a:prstGeom>
          <a:solidFill>
            <a:srgbClr val="EAD1DC"/>
          </a:solidFill>
          <a:ln cap="flat" cmpd="sng" w="19050">
            <a:solidFill>
              <a:srgbClr val="351C7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Partner Management System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367712" y="4277550"/>
            <a:ext cx="1699800" cy="8145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274E1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Droid Sans"/>
                <a:ea typeface="Droid Sans"/>
                <a:cs typeface="Droid Sans"/>
                <a:sym typeface="Droid Sans"/>
              </a:rPr>
              <a:t>Contact Management System 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1383825" y="4277550"/>
            <a:ext cx="1699800" cy="8145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>
                <a:latin typeface="Droid Sans"/>
                <a:ea typeface="Droid Sans"/>
                <a:cs typeface="Droid Sans"/>
                <a:sym typeface="Droid Sans"/>
              </a:rPr>
              <a:t>Volunteer Management System 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552400" y="1261975"/>
            <a:ext cx="33528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solidFill>
                  <a:srgbClr val="1C7DA4"/>
                </a:solidFill>
                <a:latin typeface="Questrial"/>
                <a:ea typeface="Questrial"/>
                <a:cs typeface="Questrial"/>
                <a:sym typeface="Questrial"/>
              </a:rPr>
              <a:t>Community Portal Platform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235700" y="5047875"/>
            <a:ext cx="21447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(Optional w/ EZPartner)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5239800" y="5047875"/>
            <a:ext cx="21447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(Included w/ EZPartner)</a:t>
            </a:r>
          </a:p>
        </p:txBody>
      </p:sp>
      <p:pic>
        <p:nvPicPr>
          <p:cNvPr descr="EZPartner-300W.pn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7100" y="1895525"/>
            <a:ext cx="3067899" cy="6647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ZVolunteer-300.png"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775" y="3581400"/>
            <a:ext cx="3067894" cy="582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Zcommunicator-300W.png"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9425" y="3581400"/>
            <a:ext cx="4176375" cy="5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914400" lvl="0" marL="914400" marR="0" rtl="0" algn="ctr">
              <a:lnSpc>
                <a:spcPct val="145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Notify </a:t>
            </a: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artners &amp; </a:t>
            </a: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taff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3903" l="17129" r="12005" t="23175"/>
          <a:stretch/>
        </p:blipFill>
        <p:spPr>
          <a:xfrm>
            <a:off x="457200" y="1621648"/>
            <a:ext cx="6055500" cy="35025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304" name="Shape 304"/>
          <p:cNvSpPr txBox="1"/>
          <p:nvPr/>
        </p:nvSpPr>
        <p:spPr>
          <a:xfrm>
            <a:off x="6629400" y="1600200"/>
            <a:ext cx="2248200" cy="3545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E6842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Allow partners and staff to subscribe to newsletters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u="none" cap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Select recent or expiring offers or requests to publish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u="none" cap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cap="none" strike="noStrike">
                <a:latin typeface="Open Sans"/>
                <a:ea typeface="Open Sans"/>
                <a:cs typeface="Open Sans"/>
                <a:sym typeface="Open Sans"/>
              </a:rPr>
              <a:t>Use predefined HTML templates for newsletters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rix-2-400w.png"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/>
        </p:nvSpPr>
        <p:spPr>
          <a:xfrm>
            <a:off x="2576511" y="1698375"/>
            <a:ext cx="37020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Calibri"/>
              <a:buNone/>
            </a:pPr>
            <a:r>
              <a:rPr b="0" i="0" lang="en-US" sz="4800" u="none" cap="none" strike="noStrike">
                <a:latin typeface="Questrial"/>
                <a:ea typeface="Questrial"/>
                <a:cs typeface="Questrial"/>
                <a:sym typeface="Questrial"/>
              </a:rPr>
              <a:t>Thank you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617537" y="5486400"/>
            <a:ext cx="7772400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Times New Roman"/>
              <a:buNone/>
            </a:pPr>
            <a:r>
              <a:rPr b="0" i="0" lang="en-US" sz="1600" u="none" cap="none" strike="noStrike">
                <a:latin typeface="Questrial"/>
                <a:ea typeface="Questrial"/>
                <a:cs typeface="Questrial"/>
                <a:sym typeface="Questrial"/>
              </a:rPr>
              <a:t>Mark S. Franke  |  Relatrix Corporation  | 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mfranke@relatrix.com</a:t>
            </a:r>
            <a:r>
              <a:rPr b="0" i="0" lang="en-US" sz="1600" u="none" cap="none" strike="noStrike">
                <a:latin typeface="Questrial"/>
                <a:ea typeface="Questrial"/>
                <a:cs typeface="Questrial"/>
                <a:sym typeface="Questrial"/>
              </a:rPr>
              <a:t>  |  800.570.6234  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2639225" y="4251800"/>
            <a:ext cx="35766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5D2"/>
              </a:buClr>
              <a:buFont typeface="Calibri"/>
              <a:buNone/>
            </a:pPr>
            <a:r>
              <a:rPr b="1" lang="en-US">
                <a:solidFill>
                  <a:srgbClr val="1C7DA4"/>
                </a:solidFill>
                <a:latin typeface="Questrial"/>
                <a:ea typeface="Questrial"/>
                <a:cs typeface="Questrial"/>
                <a:sym typeface="Questrial"/>
              </a:rPr>
              <a:t>K12 </a:t>
            </a:r>
            <a:r>
              <a:rPr b="1" i="0" lang="en-US" u="none" cap="none" strike="noStrike">
                <a:solidFill>
                  <a:srgbClr val="1C7DA4"/>
                </a:solidFill>
                <a:latin typeface="Questrial"/>
                <a:ea typeface="Questrial"/>
                <a:cs typeface="Questrial"/>
                <a:sym typeface="Questrial"/>
              </a:rPr>
              <a:t>Community Engagement </a:t>
            </a:r>
            <a:r>
              <a:rPr b="1" lang="en-US">
                <a:solidFill>
                  <a:srgbClr val="1C7DA4"/>
                </a:solidFill>
                <a:latin typeface="Questrial"/>
                <a:ea typeface="Questrial"/>
                <a:cs typeface="Questrial"/>
                <a:sym typeface="Questrial"/>
              </a:rPr>
              <a:t>S</a:t>
            </a:r>
            <a:r>
              <a:rPr b="1" i="0" lang="en-US" u="none" cap="none" strike="noStrike">
                <a:solidFill>
                  <a:srgbClr val="1C7DA4"/>
                </a:solidFill>
                <a:latin typeface="Questrial"/>
                <a:ea typeface="Questrial"/>
                <a:cs typeface="Questrial"/>
                <a:sym typeface="Questrial"/>
              </a:rPr>
              <a:t>olutions</a:t>
            </a:r>
          </a:p>
        </p:txBody>
      </p:sp>
      <p:pic>
        <p:nvPicPr>
          <p:cNvPr descr="Relatrix-2-400w.png" id="313" name="Shape 3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0298" y="3464999"/>
            <a:ext cx="3454450" cy="699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5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lang="en-US">
                <a:solidFill>
                  <a:schemeClr val="dk2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Connect Business With Your Schools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285105"/>
            <a:ext cx="18447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666225" y="947925"/>
            <a:ext cx="2501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Community Partner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9400" y="3617912"/>
            <a:ext cx="1828800" cy="1828800"/>
          </a:xfrm>
          <a:prstGeom prst="rect">
            <a:avLst/>
          </a:prstGeom>
          <a:noFill/>
          <a:ln cap="flat" cmpd="sng" w="19050">
            <a:solidFill>
              <a:srgbClr val="00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63" name="Shape 163"/>
          <p:cNvSpPr txBox="1"/>
          <p:nvPr/>
        </p:nvSpPr>
        <p:spPr>
          <a:xfrm>
            <a:off x="6616700" y="3276599"/>
            <a:ext cx="1903500" cy="307800"/>
          </a:xfrm>
          <a:prstGeom prst="rect">
            <a:avLst/>
          </a:prstGeom>
          <a:noFill/>
          <a:ln cap="flat" cmpd="sng" w="19050">
            <a:solidFill>
              <a:srgbClr val="00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School </a:t>
            </a:r>
            <a:r>
              <a:rPr lang="en-US" sz="1800">
                <a:solidFill>
                  <a:schemeClr val="dk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Staff</a:t>
            </a:r>
          </a:p>
        </p:txBody>
      </p:sp>
      <p:sp>
        <p:nvSpPr>
          <p:cNvPr id="164" name="Shape 164"/>
          <p:cNvSpPr/>
          <p:nvPr/>
        </p:nvSpPr>
        <p:spPr>
          <a:xfrm>
            <a:off x="3932949" y="1759649"/>
            <a:ext cx="1371600" cy="914400"/>
          </a:xfrm>
          <a:prstGeom prst="snip1Rect">
            <a:avLst>
              <a:gd fmla="val 32812" name="adj"/>
            </a:avLst>
          </a:prstGeom>
          <a:solidFill>
            <a:schemeClr val="accent1"/>
          </a:solidFill>
          <a:ln cap="flat" cmpd="sng" w="12700">
            <a:solidFill>
              <a:srgbClr val="A7A27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Offers </a:t>
            </a:r>
          </a:p>
        </p:txBody>
      </p:sp>
      <p:sp>
        <p:nvSpPr>
          <p:cNvPr id="165" name="Shape 165"/>
          <p:cNvSpPr/>
          <p:nvPr/>
        </p:nvSpPr>
        <p:spPr>
          <a:xfrm>
            <a:off x="3932923" y="4322637"/>
            <a:ext cx="1371600" cy="914400"/>
          </a:xfrm>
          <a:prstGeom prst="snip1Rect">
            <a:avLst>
              <a:gd fmla="val 32812" name="adj"/>
            </a:avLst>
          </a:prstGeom>
          <a:solidFill>
            <a:schemeClr val="accent3"/>
          </a:solidFill>
          <a:ln cap="flat" cmpd="sng" w="12700">
            <a:solidFill>
              <a:srgbClr val="D0C96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aramond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PT Sans Caption"/>
                <a:ea typeface="PT Sans Caption"/>
                <a:cs typeface="PT Sans Caption"/>
                <a:sym typeface="PT Sans Caption"/>
              </a:rPr>
              <a:t>Requests</a:t>
            </a:r>
          </a:p>
        </p:txBody>
      </p:sp>
      <p:cxnSp>
        <p:nvCxnSpPr>
          <p:cNvPr id="166" name="Shape 166"/>
          <p:cNvCxnSpPr>
            <a:stCxn id="160" idx="3"/>
            <a:endCxn id="164" idx="2"/>
          </p:cNvCxnSpPr>
          <p:nvPr/>
        </p:nvCxnSpPr>
        <p:spPr>
          <a:xfrm>
            <a:off x="2606700" y="2199505"/>
            <a:ext cx="1326300" cy="174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67" name="Shape 167"/>
          <p:cNvCxnSpPr>
            <a:stCxn id="164" idx="1"/>
            <a:endCxn id="168" idx="0"/>
          </p:cNvCxnSpPr>
          <p:nvPr/>
        </p:nvCxnSpPr>
        <p:spPr>
          <a:xfrm>
            <a:off x="4618749" y="2674049"/>
            <a:ext cx="0" cy="4314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69" name="Shape 169"/>
          <p:cNvCxnSpPr>
            <a:endCxn id="165" idx="0"/>
          </p:cNvCxnSpPr>
          <p:nvPr/>
        </p:nvCxnSpPr>
        <p:spPr>
          <a:xfrm rot="10800000">
            <a:off x="5304523" y="4779837"/>
            <a:ext cx="1335600" cy="63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70" name="Shape 170"/>
          <p:cNvCxnSpPr>
            <a:stCxn id="165" idx="3"/>
            <a:endCxn id="168" idx="2"/>
          </p:cNvCxnSpPr>
          <p:nvPr/>
        </p:nvCxnSpPr>
        <p:spPr>
          <a:xfrm rot="10800000">
            <a:off x="4618723" y="3617937"/>
            <a:ext cx="0" cy="704700"/>
          </a:xfrm>
          <a:prstGeom prst="straightConnector1">
            <a:avLst/>
          </a:prstGeom>
          <a:noFill/>
          <a:ln cap="flat" cmpd="sng" w="38100">
            <a:solidFill>
              <a:srgbClr val="E69138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171" name="Shape 171"/>
          <p:cNvSpPr txBox="1"/>
          <p:nvPr/>
        </p:nvSpPr>
        <p:spPr>
          <a:xfrm>
            <a:off x="777750" y="3541750"/>
            <a:ext cx="2193900" cy="300960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Partners apply and then register with the district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Partners appear on the directory listing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Partners can create offers and respond to requests</a:t>
            </a:r>
          </a:p>
          <a:p>
            <a:pPr lvl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Employees can register and connect with their employer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4768925" y="5480250"/>
            <a:ext cx="3680400" cy="1294500"/>
          </a:xfrm>
          <a:prstGeom prst="rect">
            <a:avLst/>
          </a:prstGeom>
          <a:noFill/>
          <a:ln cap="flat" cmpd="sng" w="19050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Staff register and select their school</a:t>
            </a:r>
          </a:p>
          <a:p>
            <a:pPr lvl="0" rtl="0"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Staff sign-in and create requests</a:t>
            </a:r>
          </a:p>
          <a:p>
            <a:pPr lvl="0" rtl="0"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Staff record outcomes of their requests</a:t>
            </a:r>
          </a:p>
          <a:p>
            <a:pPr lvl="0" rtl="0">
              <a:spcBef>
                <a:spcPts val="600"/>
              </a:spcBef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Staff search for partner offers</a:t>
            </a:r>
          </a:p>
        </p:txBody>
      </p:sp>
      <p:pic>
        <p:nvPicPr>
          <p:cNvPr descr="EZPartner-300W.png" id="173" name="Shape 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7925" y="2932138"/>
            <a:ext cx="3252461" cy="70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533400" y="0"/>
            <a:ext cx="815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040" lvl="0" marL="32004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b="0" i="0" lang="en-US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EZPartner users</a:t>
            </a:r>
          </a:p>
        </p:txBody>
      </p:sp>
      <p:pic>
        <p:nvPicPr>
          <p:cNvPr id="179" name="Shape 1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37729" r="0" t="4315"/>
          <a:stretch/>
        </p:blipFill>
        <p:spPr>
          <a:xfrm>
            <a:off x="533400" y="4307876"/>
            <a:ext cx="1113000" cy="1133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 b="32221" l="0" r="19" t="0"/>
          <a:stretch/>
        </p:blipFill>
        <p:spPr>
          <a:xfrm>
            <a:off x="533400" y="1184275"/>
            <a:ext cx="11244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5">
            <a:alphaModFix/>
          </a:blip>
          <a:srcRect b="0" l="0" r="38332" t="15554"/>
          <a:stretch/>
        </p:blipFill>
        <p:spPr>
          <a:xfrm>
            <a:off x="533400" y="2724823"/>
            <a:ext cx="1113000" cy="114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1981200" y="4307875"/>
            <a:ext cx="5687700" cy="13542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9B9A"/>
              </a:buClr>
              <a:buSzPct val="25000"/>
              <a:buFont typeface="Garamond"/>
              <a:buNone/>
            </a:pPr>
            <a:r>
              <a:rPr b="1" i="0" lang="en-US" sz="1800" u="none" cap="none" strike="noStrike">
                <a:solidFill>
                  <a:srgbClr val="679B9A"/>
                </a:solidFill>
                <a:latin typeface="Verdana"/>
                <a:ea typeface="Verdana"/>
                <a:cs typeface="Verdana"/>
                <a:sym typeface="Verdana"/>
              </a:rPr>
              <a:t>District EZPartner Administrators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 Recruit &amp; register community organizations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 Administer Partner Directory &amp; Profiles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 Facilitate w. communications &amp; reporting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t/>
            </a:r>
            <a:endParaRPr sz="16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1981200" y="2751900"/>
            <a:ext cx="5687700" cy="1354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9B9A"/>
              </a:buClr>
              <a:buSzPct val="25000"/>
              <a:buFont typeface="Garamond"/>
              <a:buNone/>
            </a:pPr>
            <a:r>
              <a:rPr b="1" i="0" lang="en-US" sz="1800" u="none" cap="none" strike="noStrike">
                <a:solidFill>
                  <a:srgbClr val="679B9A"/>
                </a:solidFill>
                <a:latin typeface="Verdana"/>
                <a:ea typeface="Verdana"/>
                <a:cs typeface="Verdana"/>
                <a:sym typeface="Verdana"/>
              </a:rPr>
              <a:t>Community Organizations &amp; Employees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 Register individually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 Affiliate w. their partner profile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 Post offers/resources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 Reply to needs/requests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1981200" y="1184275"/>
            <a:ext cx="5687700" cy="1354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3C78D8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9B9A"/>
              </a:buClr>
              <a:buSzPct val="25000"/>
              <a:buFont typeface="Garamond"/>
              <a:buNone/>
            </a:pPr>
            <a:r>
              <a:rPr b="1" i="0" lang="en-US" sz="1800" u="none" cap="none" strike="noStrike">
                <a:solidFill>
                  <a:srgbClr val="679B9A"/>
                </a:solidFill>
                <a:latin typeface="Verdana"/>
                <a:ea typeface="Verdana"/>
                <a:cs typeface="Verdana"/>
                <a:sym typeface="Verdana"/>
              </a:rPr>
              <a:t>School </a:t>
            </a:r>
            <a:r>
              <a:rPr b="1" lang="en-US" sz="1800">
                <a:solidFill>
                  <a:srgbClr val="679B9A"/>
                </a:solidFill>
                <a:latin typeface="Verdana"/>
                <a:ea typeface="Verdana"/>
                <a:cs typeface="Verdana"/>
                <a:sym typeface="Verdana"/>
              </a:rPr>
              <a:t>Staff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 Register individually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 Affiliate w. their school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 Post needs/requests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 Reply to offers/resources</a:t>
            </a:r>
          </a:p>
        </p:txBody>
      </p:sp>
      <p:pic>
        <p:nvPicPr>
          <p:cNvPr descr="Relatrix-2-400w.png" id="185" name="Shape 1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4700" y="6063949"/>
            <a:ext cx="2607407" cy="52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0" y="0"/>
            <a:ext cx="9144000" cy="12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914400" lvl="0" marL="91440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Browser Compatibility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898800" y="1646075"/>
            <a:ext cx="2760600" cy="3135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b="1" lang="en-US" sz="2400">
                <a:solidFill>
                  <a:srgbClr val="999999"/>
                </a:solidFill>
                <a:latin typeface="Questrial"/>
                <a:ea typeface="Questrial"/>
                <a:cs typeface="Questrial"/>
                <a:sym typeface="Questrial"/>
              </a:rPr>
              <a:t>End Users </a:t>
            </a:r>
          </a:p>
          <a:p>
            <a:pPr indent="-381000" lvl="1" marL="914400" rtl="0">
              <a:lnSpc>
                <a:spcPct val="100000"/>
              </a:lnSpc>
              <a:spcBef>
                <a:spcPts val="1000"/>
              </a:spcBef>
              <a:buClr>
                <a:srgbClr val="999999"/>
              </a:buClr>
              <a:buSzPct val="100000"/>
              <a:buFont typeface="Questrial"/>
              <a:buChar char="○"/>
            </a:pPr>
            <a:r>
              <a:rPr lang="en-US" sz="2400">
                <a:solidFill>
                  <a:srgbClr val="999999"/>
                </a:solidFill>
                <a:latin typeface="Questrial"/>
                <a:ea typeface="Questrial"/>
                <a:cs typeface="Questrial"/>
                <a:sym typeface="Questrial"/>
              </a:rPr>
              <a:t>IE 9 or 10</a:t>
            </a:r>
          </a:p>
          <a:p>
            <a:pPr indent="-381000" lvl="1" marL="914400" rtl="0">
              <a:lnSpc>
                <a:spcPct val="100000"/>
              </a:lnSpc>
              <a:spcBef>
                <a:spcPts val="1000"/>
              </a:spcBef>
              <a:buClr>
                <a:srgbClr val="999999"/>
              </a:buClr>
              <a:buSzPct val="100000"/>
              <a:buFont typeface="Questrial"/>
              <a:buChar char="○"/>
            </a:pPr>
            <a:r>
              <a:rPr lang="en-US" sz="2400">
                <a:solidFill>
                  <a:srgbClr val="999999"/>
                </a:solidFill>
                <a:latin typeface="Questrial"/>
                <a:ea typeface="Questrial"/>
                <a:cs typeface="Questrial"/>
                <a:sym typeface="Questrial"/>
              </a:rPr>
              <a:t>Chrome</a:t>
            </a:r>
          </a:p>
          <a:p>
            <a:pPr indent="-381000" lvl="1" marL="914400" rtl="0">
              <a:lnSpc>
                <a:spcPct val="100000"/>
              </a:lnSpc>
              <a:spcBef>
                <a:spcPts val="1000"/>
              </a:spcBef>
              <a:buClr>
                <a:srgbClr val="999999"/>
              </a:buClr>
              <a:buSzPct val="100000"/>
              <a:buFont typeface="Questrial"/>
              <a:buChar char="○"/>
            </a:pPr>
            <a:r>
              <a:rPr lang="en-US" sz="2400">
                <a:solidFill>
                  <a:srgbClr val="999999"/>
                </a:solidFill>
                <a:latin typeface="Questrial"/>
                <a:ea typeface="Questrial"/>
                <a:cs typeface="Questrial"/>
                <a:sym typeface="Questrial"/>
              </a:rPr>
              <a:t>Firefox</a:t>
            </a:r>
          </a:p>
          <a:p>
            <a:pPr indent="-381000" lvl="1" marL="914400" rtl="0">
              <a:lnSpc>
                <a:spcPct val="100000"/>
              </a:lnSpc>
              <a:spcBef>
                <a:spcPts val="1000"/>
              </a:spcBef>
              <a:buClr>
                <a:srgbClr val="999999"/>
              </a:buClr>
              <a:buSzPct val="100000"/>
              <a:buFont typeface="Questrial"/>
              <a:buChar char="○"/>
            </a:pPr>
            <a:r>
              <a:rPr lang="en-US" sz="2400">
                <a:solidFill>
                  <a:srgbClr val="999999"/>
                </a:solidFill>
                <a:latin typeface="Questrial"/>
                <a:ea typeface="Questrial"/>
                <a:cs typeface="Questrial"/>
                <a:sym typeface="Questrial"/>
              </a:rPr>
              <a:t>Safari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5136750" y="1646075"/>
            <a:ext cx="2683500" cy="31353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387350" lvl="0" rtl="0">
              <a:spcBef>
                <a:spcPts val="10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 sz="2400">
                <a:solidFill>
                  <a:srgbClr val="999999"/>
                </a:solidFill>
                <a:latin typeface="Questrial"/>
                <a:ea typeface="Questrial"/>
                <a:cs typeface="Questrial"/>
                <a:sym typeface="Questrial"/>
              </a:rPr>
              <a:t>Admin Users</a:t>
            </a:r>
          </a:p>
          <a:p>
            <a:pPr indent="-381000" lvl="1" marL="914400" rtl="0">
              <a:spcBef>
                <a:spcPts val="1000"/>
              </a:spcBef>
              <a:buClr>
                <a:srgbClr val="999999"/>
              </a:buClr>
              <a:buSzPct val="100000"/>
              <a:buFont typeface="Questrial"/>
              <a:buChar char="○"/>
            </a:pPr>
            <a:r>
              <a:rPr lang="en-US" sz="2400">
                <a:solidFill>
                  <a:srgbClr val="999999"/>
                </a:solidFill>
                <a:latin typeface="Questrial"/>
                <a:ea typeface="Questrial"/>
                <a:cs typeface="Questrial"/>
                <a:sym typeface="Questrial"/>
              </a:rPr>
              <a:t>IE 10</a:t>
            </a:r>
          </a:p>
          <a:p>
            <a:pPr indent="-381000" lvl="1" marL="914400" rtl="0">
              <a:spcBef>
                <a:spcPts val="1000"/>
              </a:spcBef>
              <a:buClr>
                <a:srgbClr val="999999"/>
              </a:buClr>
              <a:buSzPct val="100000"/>
              <a:buFont typeface="Questrial"/>
              <a:buChar char="○"/>
            </a:pPr>
            <a:r>
              <a:rPr lang="en-US" sz="2400">
                <a:solidFill>
                  <a:srgbClr val="999999"/>
                </a:solidFill>
                <a:latin typeface="Questrial"/>
                <a:ea typeface="Questrial"/>
                <a:cs typeface="Questrial"/>
                <a:sym typeface="Questrial"/>
              </a:rPr>
              <a:t>Firefox</a:t>
            </a:r>
          </a:p>
          <a:p>
            <a:pPr indent="-381000" lvl="1" marL="914400" rtl="0">
              <a:spcBef>
                <a:spcPts val="1000"/>
              </a:spcBef>
              <a:buClr>
                <a:srgbClr val="999999"/>
              </a:buClr>
              <a:buSzPct val="100000"/>
              <a:buFont typeface="Questrial"/>
              <a:buChar char="○"/>
            </a:pPr>
            <a:r>
              <a:rPr lang="en-US" sz="2400">
                <a:solidFill>
                  <a:srgbClr val="999999"/>
                </a:solidFill>
                <a:latin typeface="Questrial"/>
                <a:ea typeface="Questrial"/>
                <a:cs typeface="Questrial"/>
                <a:sym typeface="Questrial"/>
              </a:rPr>
              <a:t>Chrome</a:t>
            </a:r>
          </a:p>
        </p:txBody>
      </p:sp>
      <p:pic>
        <p:nvPicPr>
          <p:cNvPr descr="Relatrix-2-400w.png"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0" y="0"/>
            <a:ext cx="9144000" cy="12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20675" lvl="0" marL="32067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</a:t>
            </a: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Partners</a:t>
            </a: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 </a:t>
            </a: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b="0" i="0" lang="en-US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tarted</a:t>
            </a:r>
          </a:p>
        </p:txBody>
      </p:sp>
      <p:sp>
        <p:nvSpPr>
          <p:cNvPr id="199" name="Shape 199"/>
          <p:cNvSpPr txBox="1"/>
          <p:nvPr>
            <p:ph idx="2" type="body"/>
          </p:nvPr>
        </p:nvSpPr>
        <p:spPr>
          <a:xfrm>
            <a:off x="457200" y="1371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Submit </a:t>
            </a:r>
            <a:r>
              <a:rPr lang="en-US" sz="2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partner </a:t>
            </a:r>
            <a:r>
              <a:rPr b="0" i="0" lang="en-US" sz="24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business for review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Receive verification e-mail to start registering business</a:t>
            </a:r>
          </a:p>
          <a:p>
            <a:pPr indent="-2984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E2929"/>
              </a:buClr>
              <a:buSzPct val="100000"/>
              <a:buFont typeface="Open Sans"/>
              <a:buChar char="o"/>
            </a:pPr>
            <a:r>
              <a:rPr b="0" i="0" lang="en-US" sz="1800" u="none" cap="none" strike="noStrike">
                <a:solidFill>
                  <a:srgbClr val="4E2929"/>
                </a:solidFill>
                <a:latin typeface="Open Sans"/>
                <a:ea typeface="Open Sans"/>
                <a:cs typeface="Open Sans"/>
                <a:sym typeface="Open Sans"/>
              </a:rPr>
              <a:t>Company logo</a:t>
            </a:r>
          </a:p>
          <a:p>
            <a:pPr indent="-2984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E2929"/>
              </a:buClr>
              <a:buSzPct val="100000"/>
              <a:buFont typeface="Open Sans"/>
              <a:buChar char="o"/>
            </a:pPr>
            <a:r>
              <a:rPr b="0" i="0" lang="en-US" sz="1800" u="none" cap="none" strike="noStrike">
                <a:solidFill>
                  <a:srgbClr val="4E2929"/>
                </a:solidFill>
                <a:latin typeface="Open Sans"/>
                <a:ea typeface="Open Sans"/>
                <a:cs typeface="Open Sans"/>
                <a:sym typeface="Open Sans"/>
              </a:rPr>
              <a:t>Corporate description</a:t>
            </a:r>
          </a:p>
          <a:p>
            <a:pPr indent="-2984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E2929"/>
              </a:buClr>
              <a:buSzPct val="100000"/>
              <a:buFont typeface="Open Sans"/>
              <a:buChar char="o"/>
            </a:pPr>
            <a:r>
              <a:rPr b="0" i="0" lang="en-US" sz="1800" u="none" cap="none" strike="noStrike">
                <a:solidFill>
                  <a:srgbClr val="4E2929"/>
                </a:solidFill>
                <a:latin typeface="Open Sans"/>
                <a:ea typeface="Open Sans"/>
                <a:cs typeface="Open Sans"/>
                <a:sym typeface="Open Sans"/>
              </a:rPr>
              <a:t>Profile manager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After </a:t>
            </a:r>
            <a:r>
              <a:rPr lang="en-US" sz="24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profile verification by staff send</a:t>
            </a:r>
            <a:r>
              <a:rPr b="0" i="0" lang="en-US" sz="24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 activation e-mail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Post offers/respond to requests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EZP-PartnerApplication.png"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1675" y="4381748"/>
            <a:ext cx="3523824" cy="22311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Relatrix-2-400w.png"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6199100"/>
            <a:ext cx="2043275" cy="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-7725" y="0"/>
            <a:ext cx="91440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914400" lvl="0" marL="91440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Tips For Registering Partners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898875" y="1265075"/>
            <a:ext cx="7787999" cy="459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You can require an Initial Application or go directly to Registration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New Partners must have a  ‘Profile Manager’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Name &amp; Display Name can be the same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Logo upload must be LT 100kb and JPG, GIF or PNG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  <a:p>
            <a:pPr indent="-381000" lvl="0" marL="457200" rtl="0">
              <a:lnSpc>
                <a:spcPct val="100000"/>
              </a:lnSpc>
              <a:spcBef>
                <a:spcPts val="100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Profile Manager Username = Email Address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</p:txBody>
      </p:sp>
      <p:pic>
        <p:nvPicPr>
          <p:cNvPr descr="Relatrix-2-400w.png"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0" y="0"/>
            <a:ext cx="91440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914400" lvl="0" marL="91440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Partners, Users, &amp; Relationships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898800" y="1265075"/>
            <a:ext cx="7787999" cy="459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160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All Partners, Employees, Staff, Admin start with a </a:t>
            </a:r>
            <a:r>
              <a:rPr b="1" lang="en-US" sz="2400">
                <a:solidFill>
                  <a:srgbClr val="999999"/>
                </a:solidFill>
              </a:rPr>
              <a:t>User </a:t>
            </a:r>
            <a:r>
              <a:rPr lang="en-US" sz="2400">
                <a:solidFill>
                  <a:srgbClr val="999999"/>
                </a:solidFill>
              </a:rPr>
              <a:t>record</a:t>
            </a:r>
          </a:p>
          <a:p>
            <a:pPr indent="-381000" lvl="0" marL="457200" rtl="0">
              <a:lnSpc>
                <a:spcPct val="100000"/>
              </a:lnSpc>
              <a:spcBef>
                <a:spcPts val="160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All Partners, Employees, Staff have one or more </a:t>
            </a:r>
            <a:r>
              <a:rPr b="1" lang="en-US" sz="2400">
                <a:solidFill>
                  <a:srgbClr val="999999"/>
                </a:solidFill>
              </a:rPr>
              <a:t>School Relationship</a:t>
            </a:r>
            <a:r>
              <a:rPr lang="en-US" sz="2400">
                <a:solidFill>
                  <a:srgbClr val="999999"/>
                </a:solidFill>
              </a:rPr>
              <a:t> on their </a:t>
            </a:r>
            <a:r>
              <a:rPr b="1" lang="en-US" sz="2400">
                <a:solidFill>
                  <a:srgbClr val="999999"/>
                </a:solidFill>
              </a:rPr>
              <a:t>User </a:t>
            </a:r>
            <a:r>
              <a:rPr lang="en-US" sz="2400">
                <a:solidFill>
                  <a:srgbClr val="999999"/>
                </a:solidFill>
              </a:rPr>
              <a:t>record</a:t>
            </a:r>
          </a:p>
          <a:p>
            <a:pPr indent="-381000" lvl="0" marL="457200" rtl="0">
              <a:lnSpc>
                <a:spcPct val="100000"/>
              </a:lnSpc>
              <a:spcBef>
                <a:spcPts val="1600"/>
              </a:spcBef>
              <a:buClr>
                <a:srgbClr val="999999"/>
              </a:buClr>
              <a:buSzPct val="100000"/>
              <a:buChar char="●"/>
            </a:pPr>
            <a:r>
              <a:rPr lang="en-US" sz="2400">
                <a:solidFill>
                  <a:srgbClr val="999999"/>
                </a:solidFill>
              </a:rPr>
              <a:t>Each Partner Contact is assigned an </a:t>
            </a:r>
            <a:r>
              <a:rPr b="1" lang="en-US" sz="2400">
                <a:solidFill>
                  <a:srgbClr val="999999"/>
                </a:solidFill>
              </a:rPr>
              <a:t>EZP-Partner Contact</a:t>
            </a:r>
            <a:r>
              <a:rPr lang="en-US" sz="2400">
                <a:solidFill>
                  <a:srgbClr val="999999"/>
                </a:solidFill>
              </a:rPr>
              <a:t> relationship w/ the central office and schools on their </a:t>
            </a:r>
            <a:r>
              <a:rPr b="1" lang="en-US" sz="2400">
                <a:solidFill>
                  <a:srgbClr val="999999"/>
                </a:solidFill>
              </a:rPr>
              <a:t>Partner Profile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999999"/>
              </a:solidFill>
            </a:endParaRPr>
          </a:p>
        </p:txBody>
      </p:sp>
      <p:pic>
        <p:nvPicPr>
          <p:cNvPr descr="Relatrix-2-400w.png"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0" y="0"/>
            <a:ext cx="9144000" cy="12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914400" lvl="0" marL="91440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Times New Roman"/>
              <a:buNone/>
            </a:pPr>
            <a:r>
              <a:rPr b="0" lang="en-US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Partner Status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704800" y="1205650"/>
            <a:ext cx="7982100" cy="4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1000"/>
              </a:spcBef>
              <a:buClr>
                <a:srgbClr val="999999"/>
              </a:buClr>
              <a:buSzPct val="100000"/>
              <a:buChar char="●"/>
            </a:pPr>
            <a:r>
              <a:rPr b="1" lang="en-US" sz="2400">
                <a:solidFill>
                  <a:srgbClr val="999999"/>
                </a:solidFill>
              </a:rPr>
              <a:t>Pending </a:t>
            </a:r>
            <a:r>
              <a:rPr lang="en-US" sz="2400">
                <a:solidFill>
                  <a:srgbClr val="999999"/>
                </a:solidFill>
              </a:rPr>
              <a:t> =  Registered &amp; awaiting  activation</a:t>
            </a:r>
          </a:p>
          <a:p>
            <a:pPr indent="-381000" lvl="0" marL="457200" rtl="0">
              <a:lnSpc>
                <a:spcPct val="150000"/>
              </a:lnSpc>
              <a:spcBef>
                <a:spcPts val="1000"/>
              </a:spcBef>
              <a:buClr>
                <a:srgbClr val="999999"/>
              </a:buClr>
              <a:buSzPct val="100000"/>
              <a:buChar char="●"/>
            </a:pPr>
            <a:r>
              <a:rPr b="1" lang="en-US" sz="2400">
                <a:solidFill>
                  <a:srgbClr val="999999"/>
                </a:solidFill>
              </a:rPr>
              <a:t>Active </a:t>
            </a:r>
            <a:r>
              <a:rPr lang="en-US" sz="2400">
                <a:solidFill>
                  <a:srgbClr val="999999"/>
                </a:solidFill>
              </a:rPr>
              <a:t>    =  Profile on Directory &amp; account access</a:t>
            </a:r>
          </a:p>
          <a:p>
            <a:pPr indent="-381000" lvl="0" marL="457200" rtl="0">
              <a:lnSpc>
                <a:spcPct val="150000"/>
              </a:lnSpc>
              <a:spcBef>
                <a:spcPts val="1000"/>
              </a:spcBef>
              <a:buClr>
                <a:srgbClr val="999999"/>
              </a:buClr>
              <a:buSzPct val="100000"/>
              <a:buChar char="●"/>
            </a:pPr>
            <a:r>
              <a:rPr b="1" lang="en-US" sz="2400">
                <a:solidFill>
                  <a:srgbClr val="999999"/>
                </a:solidFill>
              </a:rPr>
              <a:t>Deleted </a:t>
            </a:r>
            <a:r>
              <a:rPr lang="en-US" sz="2400">
                <a:solidFill>
                  <a:srgbClr val="999999"/>
                </a:solidFill>
              </a:rPr>
              <a:t>  =  Remains in DB, but not displayed on lists</a:t>
            </a:r>
          </a:p>
        </p:txBody>
      </p:sp>
      <p:pic>
        <p:nvPicPr>
          <p:cNvPr descr="Relatrix-2-400w.png"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200" y="6226725"/>
            <a:ext cx="2043275" cy="41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