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7010400" cy="9296400"/>
  <p:embeddedFontLst>
    <p:embeddedFont>
      <p:font typeface="Garamond"/>
      <p:regular r:id="rId23"/>
      <p:bold r:id="rId24"/>
      <p:italic r:id="rId25"/>
      <p:boldItalic r:id="rId26"/>
    </p:embeddedFont>
    <p:embeddedFont>
      <p:font typeface="PT Sans Caption"/>
      <p:regular r:id="rId27"/>
      <p:bold r:id="rId28"/>
    </p:embeddedFont>
    <p:embeddedFont>
      <p:font typeface="Questrial"/>
      <p:regular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Garamond-bold.fntdata"/><Relationship Id="rId23" Type="http://schemas.openxmlformats.org/officeDocument/2006/relationships/font" Target="fonts/Garamo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Garamond-boldItalic.fntdata"/><Relationship Id="rId25" Type="http://schemas.openxmlformats.org/officeDocument/2006/relationships/font" Target="fonts/Garamond-italic.fntdata"/><Relationship Id="rId28" Type="http://schemas.openxmlformats.org/officeDocument/2006/relationships/font" Target="fonts/PTSansCaption-bold.fntdata"/><Relationship Id="rId27" Type="http://schemas.openxmlformats.org/officeDocument/2006/relationships/font" Target="fonts/PTSansCaption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Questrial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7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32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337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1100" y="696912"/>
            <a:ext cx="464819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ymbo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ymbo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ymbo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Font typeface="PT Sans Caption"/>
              <a:defRPr b="0">
                <a:latin typeface="PT Sans Caption"/>
                <a:ea typeface="PT Sans Caption"/>
                <a:cs typeface="PT Sans Caption"/>
                <a:sym typeface="PT Sans Caption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3429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Garamond"/>
              <a:buChar char="•"/>
              <a:defRPr/>
            </a:lvl1pPr>
            <a:lvl2pPr indent="-17462" lvl="1" marL="639762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•"/>
              <a:defRPr/>
            </a:lvl2pPr>
            <a:lvl3pPr indent="-26987" lvl="2" marL="1004887" rtl="0" algn="l">
              <a:spcBef>
                <a:spcPts val="360"/>
              </a:spcBef>
              <a:spcAft>
                <a:spcPts val="0"/>
              </a:spcAft>
              <a:buClr>
                <a:srgbClr val="D2CB6C"/>
              </a:buClr>
              <a:buFont typeface="Garamond"/>
              <a:buChar char="•"/>
              <a:defRPr/>
            </a:lvl3pPr>
            <a:lvl4pPr indent="-47625" lvl="3" marL="1279525" rtl="0" algn="l">
              <a:spcBef>
                <a:spcPts val="320"/>
              </a:spcBef>
              <a:spcAft>
                <a:spcPts val="0"/>
              </a:spcAft>
              <a:buClr>
                <a:srgbClr val="95A39D"/>
              </a:buClr>
              <a:buFont typeface="Garamond"/>
              <a:buChar char="•"/>
              <a:defRPr/>
            </a:lvl4pPr>
            <a:lvl5pPr indent="-55562" lvl="4" marL="1554162" rtl="0" algn="l">
              <a:spcBef>
                <a:spcPts val="280"/>
              </a:spcBef>
              <a:spcAft>
                <a:spcPts val="0"/>
              </a:spcAft>
              <a:buClr>
                <a:srgbClr val="C89F5D"/>
              </a:buClr>
              <a:buFont typeface="Garamond"/>
              <a:buChar char="•"/>
              <a:defRPr/>
            </a:lvl5pPr>
            <a:lvl6pPr indent="-10160" lvl="5" marL="1737360" rtl="0" algn="l">
              <a:spcBef>
                <a:spcPts val="280"/>
              </a:spcBef>
              <a:buClr>
                <a:schemeClr val="accent1"/>
              </a:buClr>
              <a:buFont typeface="Garamond"/>
              <a:buChar char="•"/>
              <a:defRPr/>
            </a:lvl6pPr>
            <a:lvl7pPr indent="-15239" lvl="6" marL="1920240" rtl="0" algn="l">
              <a:spcBef>
                <a:spcPts val="280"/>
              </a:spcBef>
              <a:buClr>
                <a:schemeClr val="accent2"/>
              </a:buClr>
              <a:buFont typeface="Garamond"/>
              <a:buChar char="•"/>
              <a:defRPr/>
            </a:lvl7pPr>
            <a:lvl8pPr indent="-7620" lvl="7" marL="2103120" rtl="0" algn="l">
              <a:spcBef>
                <a:spcPts val="280"/>
              </a:spcBef>
              <a:buClr>
                <a:schemeClr val="accent3"/>
              </a:buClr>
              <a:buFont typeface="Garamond"/>
              <a:buChar char="•"/>
              <a:defRPr/>
            </a:lvl8pPr>
            <a:lvl9pPr indent="-12700" lvl="8" marL="2286000" rtl="0" algn="l">
              <a:spcBef>
                <a:spcPts val="280"/>
              </a:spcBef>
              <a:buClr>
                <a:schemeClr val="accent4"/>
              </a:buClr>
              <a:buFont typeface="Garamond"/>
              <a:buChar char="•"/>
              <a:defRPr/>
            </a:lvl9pPr>
          </a:lstStyle>
          <a:p/>
        </p:txBody>
      </p:sp>
      <p:sp>
        <p:nvSpPr>
          <p:cNvPr id="37" name="Shape 37"/>
          <p:cNvSpPr/>
          <p:nvPr>
            <p:ph idx="12" type="sldNum"/>
          </p:nvPr>
        </p:nvSpPr>
        <p:spPr>
          <a:xfrm>
            <a:off x="8531225" y="5648325"/>
            <a:ext cx="549300" cy="3969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>
            <p:ph idx="11" type="ftr"/>
          </p:nvPr>
        </p:nvSpPr>
        <p:spPr>
          <a:xfrm rot="-5400000">
            <a:off x="7587424" y="4048912"/>
            <a:ext cx="23669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 rot="-5400000">
            <a:off x="7551725" y="1646248"/>
            <a:ext cx="24383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support@relatrix.com" TargetMode="External"/><Relationship Id="rId4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Relationship Id="rId4" Type="http://schemas.openxmlformats.org/officeDocument/2006/relationships/image" Target="../media/image04.jpg"/><Relationship Id="rId5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6.jpg"/><Relationship Id="rId5" Type="http://schemas.openxmlformats.org/officeDocument/2006/relationships/image" Target="../media/image07.jpg"/><Relationship Id="rId6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Relationship Id="rId4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rix-2-400w.png"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x="1828800" y="4750646"/>
            <a:ext cx="54864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ctr">
              <a:spcBef>
                <a:spcPts val="480"/>
              </a:spcBef>
              <a:buNone/>
            </a:pPr>
            <a:r>
              <a:rPr lang="en-US" sz="2400">
                <a:solidFill>
                  <a:srgbClr val="9E9C97"/>
                </a:solidFill>
                <a:latin typeface="Questrial"/>
                <a:ea typeface="Questrial"/>
                <a:cs typeface="Questrial"/>
                <a:sym typeface="Questrial"/>
              </a:rPr>
              <a:t>Staff Introductory </a:t>
            </a:r>
            <a:r>
              <a:rPr lang="en-US" sz="2400">
                <a:solidFill>
                  <a:srgbClr val="9E9C97"/>
                </a:solidFill>
                <a:latin typeface="Questrial"/>
                <a:ea typeface="Questrial"/>
                <a:cs typeface="Questrial"/>
                <a:sym typeface="Questrial"/>
              </a:rPr>
              <a:t>Training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1922025" y="3200625"/>
            <a:ext cx="5205300" cy="12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Garamond"/>
              <a:buNone/>
            </a:pPr>
            <a:r>
              <a:rPr lang="en-US" sz="3000">
                <a:solidFill>
                  <a:srgbClr val="0070C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Matching School Needs and Partner Resources</a:t>
            </a:r>
          </a:p>
        </p:txBody>
      </p:sp>
      <p:pic>
        <p:nvPicPr>
          <p:cNvPr descr="EZPartner-300W.png"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025" y="1568475"/>
            <a:ext cx="5299961" cy="114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25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My Account &amp; Requests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144700" y="1143000"/>
            <a:ext cx="2477400" cy="48315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User Profile Tab</a:t>
            </a: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Update Contact Details including email and phone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Staff </a:t>
            </a:r>
            <a:r>
              <a:rPr b="1"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Tab</a:t>
            </a: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Create, update</a:t>
            </a: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record outcomes and </a:t>
            </a: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close requests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View and update matched offers from partners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Update settings including notification of new offer postings</a:t>
            </a:r>
          </a:p>
        </p:txBody>
      </p:sp>
      <p:pic>
        <p:nvPicPr>
          <p:cNvPr descr="Relatrix-2-400w.pn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ZP-StaffManageRequests.png"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10698"/>
          <a:stretch/>
        </p:blipFill>
        <p:spPr>
          <a:xfrm>
            <a:off x="486925" y="1143000"/>
            <a:ext cx="5233025" cy="52383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25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Adding Requests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144700" y="1173150"/>
            <a:ext cx="2607300" cy="48594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should be self-explanatory, but does not need to include school name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Resource Category </a:t>
            </a: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defines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type of resource need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Expiration sets date of event or </a:t>
            </a: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 deadline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Requests disappear from active list on Expiration date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can send direct notification to school partners &amp; keep request private</a:t>
            </a:r>
          </a:p>
        </p:txBody>
      </p:sp>
      <p:pic>
        <p:nvPicPr>
          <p:cNvPr descr="Relatrix-2-400w.png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ZP-STaff-AddRequest.png"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25" y="1173150"/>
            <a:ext cx="5169504" cy="5410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0" y="0"/>
            <a:ext cx="9066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Matching Requests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6144700" y="1167150"/>
            <a:ext cx="2607300" cy="4523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From Request list choose a request by name and then Outcomes button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</a:t>
            </a:r>
            <a:r>
              <a:rPr b="1"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Section 1</a:t>
            </a: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Outcomes page choose (match) the partner(s) that you are working with on this request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can add more partners anytime until you CLOSE the request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Matched Partners can view outcomes for a request on their account under </a:t>
            </a:r>
            <a:r>
              <a:rPr b="1"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Matched Requests</a:t>
            </a:r>
          </a:p>
        </p:txBody>
      </p:sp>
      <p:pic>
        <p:nvPicPr>
          <p:cNvPr descr="Relatrix-2-400w.png"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ZP-StaffMatchPartner.png"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475" y="1143000"/>
            <a:ext cx="5313975" cy="53139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-25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i="0" lang="en-US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Record Request </a:t>
            </a:r>
            <a:r>
              <a:rPr b="0" lang="en-US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b="0" i="0" lang="en-US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utcomes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6144850" y="1193575"/>
            <a:ext cx="2607300" cy="45453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Click </a:t>
            </a:r>
            <a:r>
              <a:rPr b="1"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Details </a:t>
            </a:r>
            <a:r>
              <a:rPr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for the Outcome type you want to record. This will pop-up a window</a:t>
            </a:r>
          </a:p>
          <a:p>
            <a:pPr indent="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Specify a date for the Outcome and choose the partner (must be matched) who provided the resource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Input other details and press </a:t>
            </a:r>
            <a:r>
              <a:rPr b="1"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Save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Press </a:t>
            </a:r>
            <a:r>
              <a:rPr b="1"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Close </a:t>
            </a:r>
            <a:r>
              <a:rPr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 the Details page to return to the Request Outcomes page.</a:t>
            </a:r>
          </a:p>
        </p:txBody>
      </p:sp>
      <p:pic>
        <p:nvPicPr>
          <p:cNvPr descr="Relatrix-2-400w.png"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ZP-Staff-RecordOutcomes1.png" id="169" name="Shape 169"/>
          <p:cNvPicPr preferRelativeResize="0"/>
          <p:nvPr/>
        </p:nvPicPr>
        <p:blipFill rotWithShape="1">
          <a:blip r:embed="rId4">
            <a:alphaModFix/>
          </a:blip>
          <a:srcRect b="41214" l="0" r="0" t="0"/>
          <a:stretch/>
        </p:blipFill>
        <p:spPr>
          <a:xfrm>
            <a:off x="384875" y="1193575"/>
            <a:ext cx="5394401" cy="3180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EZP-Staff-RecordOutcomes2.png"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125" y="3732324"/>
            <a:ext cx="3941850" cy="26949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5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Matched Offers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144750" y="1295400"/>
            <a:ext cx="2607300" cy="3509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Click </a:t>
            </a:r>
            <a:r>
              <a:rPr b="1"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Matched Offers</a:t>
            </a:r>
            <a:r>
              <a:rPr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sub-tab to view list of offers any partners are working on with your school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 i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Email the partner contact with questions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Click on any Outcome type to view currently recorded outcome details and edit/add outcomes</a:t>
            </a:r>
          </a:p>
        </p:txBody>
      </p:sp>
      <p:pic>
        <p:nvPicPr>
          <p:cNvPr descr="Relatrix-2-400w.png"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ZP-Staff-MatchedOffers.png" id="178" name="Shape 178"/>
          <p:cNvPicPr preferRelativeResize="0"/>
          <p:nvPr/>
        </p:nvPicPr>
        <p:blipFill rotWithShape="1">
          <a:blip r:embed="rId4">
            <a:alphaModFix/>
          </a:blip>
          <a:srcRect b="7011" l="0" r="0" t="0"/>
          <a:stretch/>
        </p:blipFill>
        <p:spPr>
          <a:xfrm>
            <a:off x="398150" y="1295399"/>
            <a:ext cx="5399599" cy="50306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EZP-Staff-MatchedOffers-Outcomes2.png"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899" y="3661550"/>
            <a:ext cx="4614200" cy="2930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80" name="Shape 180"/>
          <p:cNvSpPr/>
          <p:nvPr/>
        </p:nvSpPr>
        <p:spPr>
          <a:xfrm>
            <a:off x="474500" y="2113000"/>
            <a:ext cx="1439400" cy="175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75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Account Settings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6144700" y="1143000"/>
            <a:ext cx="2607300" cy="3509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Edit registered school location if you change campuses.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 i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i="1"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(Close out active requests or ask EZPartner admin to assign them to another Staff member at your school)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Select resource categories to receive notifications when any new offers are posted by partners</a:t>
            </a:r>
          </a:p>
        </p:txBody>
      </p:sp>
      <p:pic>
        <p:nvPicPr>
          <p:cNvPr descr="Relatrix-2-400w.png"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ZP-Staff-Settings.png"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75" y="1143000"/>
            <a:ext cx="5420765" cy="54101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89" name="Shape 189"/>
          <p:cNvSpPr/>
          <p:nvPr/>
        </p:nvSpPr>
        <p:spPr>
          <a:xfrm>
            <a:off x="526775" y="2177225"/>
            <a:ext cx="1439400" cy="175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Search For </a:t>
            </a:r>
            <a:r>
              <a:rPr b="0" i="0" lang="en-US" u="none" cap="none" strike="noStrike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Offers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6144700" y="1233425"/>
            <a:ext cx="2547300" cy="43401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</a:rPr>
              <a:t>Search for offers using Search box on Active Offers List page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</a:rPr>
              <a:t>Filter offers by </a:t>
            </a:r>
            <a:r>
              <a:rPr lang="en-US">
                <a:solidFill>
                  <a:schemeClr val="dk1"/>
                </a:solidFill>
              </a:rPr>
              <a:t>partner</a:t>
            </a:r>
            <a:r>
              <a:rPr b="0" i="0" lang="en-US" sz="1400" u="none" cap="none" strike="noStrike">
                <a:solidFill>
                  <a:schemeClr val="dk1"/>
                </a:solidFill>
              </a:rPr>
              <a:t>, category or expiration or e</a:t>
            </a:r>
            <a:r>
              <a:rPr lang="en-US">
                <a:solidFill>
                  <a:schemeClr val="dk1"/>
                </a:solidFill>
              </a:rPr>
              <a:t>stimated cost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</a:rPr>
              <a:t>Click the Contact icon (Envelope) to view Request and Contact details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</a:rPr>
              <a:t>Contact Offer originator by email or phone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</a:rPr>
              <a:t>Share details of Offer to social media account or by email</a:t>
            </a:r>
          </a:p>
        </p:txBody>
      </p:sp>
      <p:pic>
        <p:nvPicPr>
          <p:cNvPr descr="Relatrix-2-400w.png"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ZP-Staff-SearchOffers.png"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99" y="1219200"/>
            <a:ext cx="5458899" cy="46153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EZP-Staff-SearchOffers-DetailsPg.png"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274" y="4181725"/>
            <a:ext cx="4886360" cy="25652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75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Frequently Asked Questions</a:t>
            </a:r>
          </a:p>
        </p:txBody>
      </p:sp>
      <p:pic>
        <p:nvPicPr>
          <p:cNvPr descr="Relatrix-2-400w.png"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468375" y="1246975"/>
            <a:ext cx="72324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How do my partners get registered in the system?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468375" y="2016870"/>
            <a:ext cx="72324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Can I register my partners on their behalf?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468375" y="2786765"/>
            <a:ext cx="72324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How do partners get assigned to my school?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468375" y="3556660"/>
            <a:ext cx="72324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Can I send a request directly to my school partner(s)?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68375" y="4326555"/>
            <a:ext cx="72324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What if I am working with more than one partner on a request?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68375" y="5096450"/>
            <a:ext cx="72324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 accidentally CLOSED a request. What can I do?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750900" y="1574675"/>
            <a:ext cx="76422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980000"/>
                </a:solidFill>
                <a:latin typeface="Questrial"/>
                <a:ea typeface="Questrial"/>
                <a:cs typeface="Questrial"/>
                <a:sym typeface="Questrial"/>
              </a:rPr>
              <a:t>Partners can apply and register online or they can be added by an administrator. During registration a Partner can choose your school as one they work with most closely.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50900" y="3157400"/>
            <a:ext cx="80013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Partners can either select your school as part of registering and setting up their partner profile,  or through their account settings after completing their registration and activating their account.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750900" y="5481475"/>
            <a:ext cx="76422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980000"/>
                </a:solidFill>
                <a:latin typeface="Questrial"/>
                <a:ea typeface="Questrial"/>
                <a:cs typeface="Questrial"/>
                <a:sym typeface="Questrial"/>
              </a:rPr>
              <a:t>Contact your district Partners In Education office/coordinator and let them know the name and ID of your request. They can re-open the request so you can continue working with it.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750900" y="2373207"/>
            <a:ext cx="76422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Yes. Ask your district Partners In Education office/coordinator for the URL to access the partner registration form. You will be setting up the partners account and profile.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750900" y="3934462"/>
            <a:ext cx="80013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980000"/>
                </a:solidFill>
                <a:latin typeface="Questrial"/>
                <a:ea typeface="Questrial"/>
                <a:cs typeface="Questrial"/>
                <a:sym typeface="Questrial"/>
              </a:rPr>
              <a:t>When you create a request you have the option to notify school partners. This option lets you select which partner contacts to notify. You can also choose to make the request PRIVATE.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750900" y="4680900"/>
            <a:ext cx="80013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980000"/>
                </a:solidFill>
                <a:latin typeface="Questrial"/>
                <a:ea typeface="Questrial"/>
                <a:cs typeface="Questrial"/>
                <a:sym typeface="Questrial"/>
              </a:rPr>
              <a:t>At any time you can match a partner to your request, whether they are a school partner or not. Matching the Partner lets you record outcomes and them view the outcomes.</a:t>
            </a:r>
            <a:r>
              <a:rPr lang="en-US">
                <a:solidFill>
                  <a:srgbClr val="98000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2332023" y="1447800"/>
            <a:ext cx="4831799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Thank you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2578350" y="2763500"/>
            <a:ext cx="3987300" cy="21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-US" sz="1800">
                <a:latin typeface="Questrial"/>
                <a:ea typeface="Questrial"/>
                <a:cs typeface="Questrial"/>
                <a:sym typeface="Questrial"/>
              </a:rPr>
              <a:t>Customer Support &amp; Training Team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Questrial"/>
                <a:ea typeface="Questrial"/>
                <a:cs typeface="Questrial"/>
                <a:sym typeface="Questrial"/>
              </a:rPr>
              <a:t>866.670.6399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support@relatrix.com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>
                <a:latin typeface="Questrial"/>
                <a:ea typeface="Questrial"/>
                <a:cs typeface="Questrial"/>
                <a:sym typeface="Questrial"/>
              </a:rPr>
              <a:t>Twitter: @relatrix_help</a:t>
            </a:r>
          </a:p>
        </p:txBody>
      </p:sp>
      <p:pic>
        <p:nvPicPr>
          <p:cNvPr descr="Relatrix-2-400w.png"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5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Topics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09600" y="1219200"/>
            <a:ext cx="7181699" cy="34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EZPartner Overview</a:t>
            </a:r>
          </a:p>
          <a:p>
            <a:pPr indent="-2286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Set Up A School Staff Account</a:t>
            </a:r>
          </a:p>
          <a:p>
            <a:pPr indent="-228600" lvl="0" marL="342900" marR="0" rtl="0" algn="l">
              <a:lnSpc>
                <a:spcPct val="150000"/>
              </a:lnSpc>
              <a:spcBef>
                <a:spcPts val="1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Create School Requests</a:t>
            </a:r>
          </a:p>
          <a:p>
            <a:pPr indent="-228600" lvl="0" marL="342900" marR="0" rtl="0" algn="l">
              <a:lnSpc>
                <a:spcPct val="150000"/>
              </a:lnSpc>
              <a:spcBef>
                <a:spcPts val="1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Match &amp; Record Outcomes For Your Requests</a:t>
            </a:r>
          </a:p>
          <a:p>
            <a:pPr indent="-228600" lvl="0" marL="342900" marR="0" rtl="0" algn="l">
              <a:lnSpc>
                <a:spcPct val="150000"/>
              </a:lnSpc>
              <a:spcBef>
                <a:spcPts val="1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View &amp; Record Outcomes For Matched Offers</a:t>
            </a:r>
          </a:p>
          <a:p>
            <a:pPr indent="-228600" lvl="0" marL="342900" marR="0" rtl="0" algn="l">
              <a:lnSpc>
                <a:spcPct val="150000"/>
              </a:lnSpc>
              <a:spcBef>
                <a:spcPts val="1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Update Account Settings</a:t>
            </a:r>
          </a:p>
          <a:p>
            <a:pPr indent="0" lvl="0" marL="254000" marR="0" rtl="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Relatrix-2-400w.pn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5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Connect Business With Your Schools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285105"/>
            <a:ext cx="18447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666225" y="947925"/>
            <a:ext cx="250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Community Partner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3617912"/>
            <a:ext cx="1828800" cy="1828800"/>
          </a:xfrm>
          <a:prstGeom prst="rect">
            <a:avLst/>
          </a:prstGeom>
          <a:noFill/>
          <a:ln cap="flat" cmpd="sng" w="19050">
            <a:solidFill>
              <a:srgbClr val="00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3" name="Shape 63"/>
          <p:cNvSpPr txBox="1"/>
          <p:nvPr/>
        </p:nvSpPr>
        <p:spPr>
          <a:xfrm>
            <a:off x="6616700" y="3276599"/>
            <a:ext cx="1903500" cy="307800"/>
          </a:xfrm>
          <a:prstGeom prst="rect">
            <a:avLst/>
          </a:prstGeom>
          <a:noFill/>
          <a:ln cap="flat" cmpd="sng" w="19050">
            <a:solidFill>
              <a:srgbClr val="00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School </a:t>
            </a:r>
            <a:r>
              <a:rPr lang="en-US" sz="1800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Staff</a:t>
            </a:r>
          </a:p>
        </p:txBody>
      </p:sp>
      <p:sp>
        <p:nvSpPr>
          <p:cNvPr id="64" name="Shape 64"/>
          <p:cNvSpPr/>
          <p:nvPr/>
        </p:nvSpPr>
        <p:spPr>
          <a:xfrm>
            <a:off x="3932949" y="1759649"/>
            <a:ext cx="1371600" cy="914400"/>
          </a:xfrm>
          <a:prstGeom prst="snip1Rect">
            <a:avLst>
              <a:gd fmla="val 32812" name="adj"/>
            </a:avLst>
          </a:prstGeom>
          <a:solidFill>
            <a:schemeClr val="accent1"/>
          </a:solidFill>
          <a:ln cap="flat" cmpd="sng" w="12700">
            <a:solidFill>
              <a:srgbClr val="A7A2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Offers </a:t>
            </a:r>
          </a:p>
        </p:txBody>
      </p:sp>
      <p:sp>
        <p:nvSpPr>
          <p:cNvPr id="65" name="Shape 65"/>
          <p:cNvSpPr/>
          <p:nvPr/>
        </p:nvSpPr>
        <p:spPr>
          <a:xfrm>
            <a:off x="3932923" y="4322637"/>
            <a:ext cx="1371600" cy="914400"/>
          </a:xfrm>
          <a:prstGeom prst="snip1Rect">
            <a:avLst>
              <a:gd fmla="val 32812" name="adj"/>
            </a:avLst>
          </a:prstGeom>
          <a:solidFill>
            <a:schemeClr val="accent3"/>
          </a:solidFill>
          <a:ln cap="flat" cmpd="sng" w="12700">
            <a:solidFill>
              <a:srgbClr val="D0C96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Requests</a:t>
            </a:r>
          </a:p>
        </p:txBody>
      </p:sp>
      <p:cxnSp>
        <p:nvCxnSpPr>
          <p:cNvPr id="66" name="Shape 66"/>
          <p:cNvCxnSpPr>
            <a:stCxn id="60" idx="3"/>
            <a:endCxn id="64" idx="2"/>
          </p:cNvCxnSpPr>
          <p:nvPr/>
        </p:nvCxnSpPr>
        <p:spPr>
          <a:xfrm>
            <a:off x="2606700" y="2199505"/>
            <a:ext cx="1326300" cy="174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67" name="Shape 67"/>
          <p:cNvCxnSpPr>
            <a:stCxn id="64" idx="1"/>
            <a:endCxn id="68" idx="0"/>
          </p:cNvCxnSpPr>
          <p:nvPr/>
        </p:nvCxnSpPr>
        <p:spPr>
          <a:xfrm>
            <a:off x="4618749" y="2674049"/>
            <a:ext cx="0" cy="4314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69" name="Shape 69"/>
          <p:cNvCxnSpPr>
            <a:endCxn id="65" idx="0"/>
          </p:cNvCxnSpPr>
          <p:nvPr/>
        </p:nvCxnSpPr>
        <p:spPr>
          <a:xfrm rot="10800000">
            <a:off x="5304523" y="4779837"/>
            <a:ext cx="1335600" cy="63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70" name="Shape 70"/>
          <p:cNvCxnSpPr>
            <a:stCxn id="65" idx="3"/>
            <a:endCxn id="68" idx="2"/>
          </p:cNvCxnSpPr>
          <p:nvPr/>
        </p:nvCxnSpPr>
        <p:spPr>
          <a:xfrm rot="10800000">
            <a:off x="4618723" y="3617937"/>
            <a:ext cx="0" cy="7047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71" name="Shape 71"/>
          <p:cNvSpPr txBox="1"/>
          <p:nvPr/>
        </p:nvSpPr>
        <p:spPr>
          <a:xfrm>
            <a:off x="777750" y="3541750"/>
            <a:ext cx="2193900" cy="300960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Partners apply and then register with the district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Partners appear on the directory listing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Partners can create offers and respond to requests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Employees can register and connect with their employer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768925" y="5480250"/>
            <a:ext cx="3680400" cy="1294500"/>
          </a:xfrm>
          <a:prstGeom prst="rect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Staff register and select their school</a:t>
            </a:r>
          </a:p>
          <a:p>
            <a:pPr lvl="0" rtl="0"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Staff sign-in and create requests</a:t>
            </a:r>
          </a:p>
          <a:p>
            <a:pPr lvl="0" rtl="0"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Staff record outcomes of their requests</a:t>
            </a:r>
          </a:p>
          <a:p>
            <a:pPr lvl="0"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Staff search for partner offers</a:t>
            </a:r>
          </a:p>
        </p:txBody>
      </p:sp>
      <p:pic>
        <p:nvPicPr>
          <p:cNvPr descr="EZPartner-300W.png"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7925" y="2932138"/>
            <a:ext cx="3252461" cy="70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i="0" lang="en-US" u="none" cap="none" strike="noStrike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EZPartner </a:t>
            </a: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U</a:t>
            </a:r>
            <a:r>
              <a:rPr b="0" i="0" lang="en-US" u="none" cap="none" strike="noStrike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sers</a:t>
            </a:r>
          </a:p>
        </p:txBody>
      </p:sp>
      <p:pic>
        <p:nvPicPr>
          <p:cNvPr id="79" name="Shape 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37731" r="0" t="4314"/>
          <a:stretch/>
        </p:blipFill>
        <p:spPr>
          <a:xfrm>
            <a:off x="533400" y="4307876"/>
            <a:ext cx="1112999" cy="1133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4">
            <a:alphaModFix/>
          </a:blip>
          <a:srcRect b="32222" l="0" r="24" t="0"/>
          <a:stretch/>
        </p:blipFill>
        <p:spPr>
          <a:xfrm>
            <a:off x="533400" y="1184275"/>
            <a:ext cx="11243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5">
            <a:alphaModFix/>
          </a:blip>
          <a:srcRect b="0" l="0" r="38333" t="15556"/>
          <a:stretch/>
        </p:blipFill>
        <p:spPr>
          <a:xfrm>
            <a:off x="533400" y="2724823"/>
            <a:ext cx="11129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1981200" y="4307875"/>
            <a:ext cx="5687700" cy="13542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9B9A"/>
              </a:buClr>
              <a:buSzPct val="25000"/>
              <a:buFont typeface="Garamond"/>
              <a:buNone/>
            </a:pPr>
            <a:r>
              <a:rPr b="1" i="0" lang="en-US" sz="1800" u="none" cap="none" strike="noStrike">
                <a:solidFill>
                  <a:srgbClr val="679B9A"/>
                </a:solidFill>
                <a:latin typeface="Verdana"/>
                <a:ea typeface="Verdana"/>
                <a:cs typeface="Verdana"/>
                <a:sym typeface="Verdana"/>
              </a:rPr>
              <a:t>District EZPartner Administrators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* Recruit &amp; register community organizations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* Administer Partner Directory &amp; Profiles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* Facilitate w. communications &amp; reporting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1981200" y="2751900"/>
            <a:ext cx="5687700" cy="1354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9B9A"/>
              </a:buClr>
              <a:buSzPct val="25000"/>
              <a:buFont typeface="Garamond"/>
              <a:buNone/>
            </a:pPr>
            <a:r>
              <a:rPr b="1" i="0" lang="en-US" sz="1800" u="none" cap="none" strike="noStrike">
                <a:solidFill>
                  <a:srgbClr val="679B9A"/>
                </a:solidFill>
                <a:latin typeface="Verdana"/>
                <a:ea typeface="Verdana"/>
                <a:cs typeface="Verdana"/>
                <a:sym typeface="Verdana"/>
              </a:rPr>
              <a:t>Community Organizations &amp; Employees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* Register individually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* Affiliate w. their partner profile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* Post offers/resources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* Reply to needs/requests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1981200" y="1184275"/>
            <a:ext cx="5687700" cy="1354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3C78D8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9B9A"/>
              </a:buClr>
              <a:buSzPct val="25000"/>
              <a:buFont typeface="Garamond"/>
              <a:buNone/>
            </a:pPr>
            <a:r>
              <a:rPr b="1" i="0" lang="en-US" sz="1800" u="none" cap="none" strike="noStrike">
                <a:solidFill>
                  <a:srgbClr val="679B9A"/>
                </a:solidFill>
                <a:latin typeface="Verdana"/>
                <a:ea typeface="Verdana"/>
                <a:cs typeface="Verdana"/>
                <a:sym typeface="Verdana"/>
              </a:rPr>
              <a:t>School </a:t>
            </a:r>
            <a:r>
              <a:rPr b="1" lang="en-US" sz="1800">
                <a:solidFill>
                  <a:srgbClr val="679B9A"/>
                </a:solidFill>
                <a:latin typeface="Verdana"/>
                <a:ea typeface="Verdana"/>
                <a:cs typeface="Verdana"/>
                <a:sym typeface="Verdana"/>
              </a:rPr>
              <a:t>Staff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* Register individually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* Affiliate w. their school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* Post needs/requests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* Reply to offers/resources</a:t>
            </a:r>
          </a:p>
        </p:txBody>
      </p:sp>
      <p:pic>
        <p:nvPicPr>
          <p:cNvPr descr="Relatrix-2-400w.png"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Set Up A Staff Account</a:t>
            </a:r>
          </a:p>
        </p:txBody>
      </p:sp>
      <p:sp>
        <p:nvSpPr>
          <p:cNvPr id="91" name="Shape 91"/>
          <p:cNvSpPr/>
          <p:nvPr/>
        </p:nvSpPr>
        <p:spPr>
          <a:xfrm>
            <a:off x="914400" y="1711325"/>
            <a:ext cx="2133598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914400" y="1981200"/>
            <a:ext cx="3276600" cy="11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144700" y="1183349"/>
            <a:ext cx="2607300" cy="45810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aramond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Returning Staff 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can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Sign-in 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with Username &amp; Password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New Staff Account setup starts here or from the URL provided by your EZPartner administrator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2144250" y="2933700"/>
            <a:ext cx="2374499" cy="2179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elatrix-2-400w.pn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ZP-StaffRegisterLink.png" id="96" name="Shape 96"/>
          <p:cNvPicPr preferRelativeResize="0"/>
          <p:nvPr/>
        </p:nvPicPr>
        <p:blipFill rotWithShape="1">
          <a:blip r:embed="rId4">
            <a:alphaModFix/>
          </a:blip>
          <a:srcRect b="7019" l="0" r="0" t="0"/>
          <a:stretch/>
        </p:blipFill>
        <p:spPr>
          <a:xfrm>
            <a:off x="736450" y="1143000"/>
            <a:ext cx="4668174" cy="49209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25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Account Credentials</a:t>
            </a:r>
          </a:p>
        </p:txBody>
      </p:sp>
      <p:sp>
        <p:nvSpPr>
          <p:cNvPr id="102" name="Shape 102"/>
          <p:cNvSpPr/>
          <p:nvPr/>
        </p:nvSpPr>
        <p:spPr>
          <a:xfrm>
            <a:off x="914400" y="1711325"/>
            <a:ext cx="2133599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914400" y="1981200"/>
            <a:ext cx="3276600" cy="11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2024625" y="2817775"/>
            <a:ext cx="2374499" cy="21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ZP-StaffAccountSetup1.png" id="105" name="Shape 105"/>
          <p:cNvPicPr preferRelativeResize="0"/>
          <p:nvPr/>
        </p:nvPicPr>
        <p:blipFill rotWithShape="1">
          <a:blip r:embed="rId3">
            <a:alphaModFix/>
          </a:blip>
          <a:srcRect b="11896" l="14826" r="14973" t="24278"/>
          <a:stretch/>
        </p:blipFill>
        <p:spPr>
          <a:xfrm>
            <a:off x="564425" y="1143075"/>
            <a:ext cx="5294875" cy="35505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6" name="Shape 106"/>
          <p:cNvSpPr txBox="1"/>
          <p:nvPr/>
        </p:nvSpPr>
        <p:spPr>
          <a:xfrm>
            <a:off x="6137875" y="1143125"/>
            <a:ext cx="2607300" cy="35505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Username can be district email or any other 8+ character text field that includes letters and numbers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Password should be 8+ characters</a:t>
            </a:r>
          </a:p>
        </p:txBody>
      </p:sp>
      <p:pic>
        <p:nvPicPr>
          <p:cNvPr descr="Relatrix-2-400w.png"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Add Contact Details</a:t>
            </a:r>
          </a:p>
        </p:txBody>
      </p:sp>
      <p:sp>
        <p:nvSpPr>
          <p:cNvPr id="113" name="Shape 113"/>
          <p:cNvSpPr/>
          <p:nvPr/>
        </p:nvSpPr>
        <p:spPr>
          <a:xfrm>
            <a:off x="914400" y="1711325"/>
            <a:ext cx="2133599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914400" y="1981200"/>
            <a:ext cx="3276600" cy="11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6144750" y="1142975"/>
            <a:ext cx="2607300" cy="47979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Contact details include name, work or home address, email addresses and phone numbers for contact by partners when you create requests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Email address must be your district work email to register as district staff</a:t>
            </a:r>
          </a:p>
        </p:txBody>
      </p:sp>
      <p:pic>
        <p:nvPicPr>
          <p:cNvPr descr="EZP-StaffAccountSetup2.png" id="116" name="Shape 116"/>
          <p:cNvPicPr preferRelativeResize="0"/>
          <p:nvPr/>
        </p:nvPicPr>
        <p:blipFill rotWithShape="1">
          <a:blip r:embed="rId3">
            <a:alphaModFix/>
          </a:blip>
          <a:srcRect b="9394" l="14970" r="14681" t="19110"/>
          <a:stretch/>
        </p:blipFill>
        <p:spPr>
          <a:xfrm>
            <a:off x="722712" y="1142962"/>
            <a:ext cx="5231623" cy="47979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Relatrix-2-400w.png"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75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Select Your School</a:t>
            </a:r>
          </a:p>
        </p:txBody>
      </p:sp>
      <p:sp>
        <p:nvSpPr>
          <p:cNvPr id="123" name="Shape 123"/>
          <p:cNvSpPr/>
          <p:nvPr/>
        </p:nvSpPr>
        <p:spPr>
          <a:xfrm>
            <a:off x="914400" y="1711325"/>
            <a:ext cx="2133599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914400" y="1981200"/>
            <a:ext cx="3276600" cy="11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ZP-StaffAccountSetup3.png" id="125" name="Shape 125"/>
          <p:cNvPicPr preferRelativeResize="0"/>
          <p:nvPr/>
        </p:nvPicPr>
        <p:blipFill rotWithShape="1">
          <a:blip r:embed="rId3">
            <a:alphaModFix/>
          </a:blip>
          <a:srcRect b="22261" l="15115" r="14679" t="29793"/>
          <a:stretch/>
        </p:blipFill>
        <p:spPr>
          <a:xfrm>
            <a:off x="626475" y="1143125"/>
            <a:ext cx="5260301" cy="2362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6" name="Shape 126"/>
          <p:cNvSpPr txBox="1"/>
          <p:nvPr/>
        </p:nvSpPr>
        <p:spPr>
          <a:xfrm>
            <a:off x="6211775" y="1143125"/>
            <a:ext cx="2607300" cy="24552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Select the school or department where you work.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This will auto-assign to all your requests.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Only one school or department can be selected per staff account.</a:t>
            </a:r>
          </a:p>
        </p:txBody>
      </p:sp>
      <p:pic>
        <p:nvPicPr>
          <p:cNvPr descr="Relatrix-2-400w.png"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-25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Activate Account</a:t>
            </a:r>
          </a:p>
        </p:txBody>
      </p:sp>
      <p:sp>
        <p:nvSpPr>
          <p:cNvPr id="133" name="Shape 133"/>
          <p:cNvSpPr/>
          <p:nvPr/>
        </p:nvSpPr>
        <p:spPr>
          <a:xfrm>
            <a:off x="914400" y="1711325"/>
            <a:ext cx="2133599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914400" y="1981200"/>
            <a:ext cx="3276600" cy="11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ZP-StaffAccountSetup4-Cropped.png" id="135" name="Shape 135"/>
          <p:cNvPicPr preferRelativeResize="0"/>
          <p:nvPr/>
        </p:nvPicPr>
        <p:blipFill rotWithShape="1">
          <a:blip r:embed="rId3">
            <a:alphaModFix/>
          </a:blip>
          <a:srcRect b="14355" l="2326" r="2335" t="29480"/>
          <a:stretch/>
        </p:blipFill>
        <p:spPr>
          <a:xfrm>
            <a:off x="556374" y="1142987"/>
            <a:ext cx="5512124" cy="33105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6" name="Shape 136"/>
          <p:cNvSpPr txBox="1"/>
          <p:nvPr/>
        </p:nvSpPr>
        <p:spPr>
          <a:xfrm>
            <a:off x="6250025" y="1143000"/>
            <a:ext cx="2607300" cy="33105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Final Step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After sign up is complete an account activation email is sent to your work email.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Must complete the process by clicking the link in the email.</a:t>
            </a:r>
          </a:p>
        </p:txBody>
      </p:sp>
      <p:pic>
        <p:nvPicPr>
          <p:cNvPr descr="Relatrix-2-400w.png"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